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437"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27.png>
</file>

<file path=ppt/media/image28.png>
</file>

<file path=ppt/media/image3.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06D67A-5AFF-4305-94BF-A61146B6F2AB}" type="datetimeFigureOut">
              <a:rPr lang="en-US" smtClean="0"/>
              <a:t>4/24/2015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4A3139-9531-447D-B8CC-DEDAF0B4CFC3}" type="slidenum">
              <a:rPr lang="en-US" smtClean="0"/>
              <a:t>‹#›</a:t>
            </a:fld>
            <a:endParaRPr lang="en-US"/>
          </a:p>
        </p:txBody>
      </p:sp>
    </p:spTree>
    <p:extLst>
      <p:ext uri="{BB962C8B-B14F-4D97-AF65-F5344CB8AC3E}">
        <p14:creationId xmlns:p14="http://schemas.microsoft.com/office/powerpoint/2010/main" val="10698317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770313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 Service Plan is a</a:t>
            </a:r>
            <a:r>
              <a:rPr lang="en-US" baseline="0" dirty="0" smtClean="0"/>
              <a:t> scale unit for websites. It is comprised of a Geographic Region and a Pricing Tier within the same Azure Subscription. When you scale a site to either Basic or Standard all of the sites within the </a:t>
            </a:r>
            <a:r>
              <a:rPr lang="en-US" baseline="0" smtClean="0"/>
              <a:t>App Service </a:t>
            </a:r>
            <a:r>
              <a:rPr lang="en-US" baseline="0" dirty="0" smtClean="0"/>
              <a:t>Plan will be placed on the same Virtual Machine.</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15338288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2399290127"/>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032610231"/>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1351443178"/>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305131590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495430352"/>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88199706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085160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54473927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257112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930155378"/>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2914318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671956136"/>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sz="4000">
                <a:solidFill>
                  <a:srgbClr val="0072C6"/>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2005496163"/>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2844674152"/>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3226868673"/>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72430308"/>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599861525"/>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648601677"/>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3365884068"/>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2527633062"/>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2147739969"/>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2014 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03044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428054969"/>
      </p:ext>
    </p:extLst>
  </p:cSld>
  <p:clrMapOvr>
    <a:masterClrMapping/>
  </p:clrMapOvr>
  <p:transition>
    <p:fade/>
  </p:transition>
  <p:timing>
    <p:tnLst>
      <p:par>
        <p:cT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285441453"/>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183165884"/>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56869372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18238952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954414272"/>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932585350"/>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1"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570378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98" r:id="rId29"/>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6.emf"/><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image" Target="../media/image10.emf"/><Relationship Id="rId1" Type="http://schemas.openxmlformats.org/officeDocument/2006/relationships/slideLayout" Target="../slideLayouts/slideLayout5.xml"/><Relationship Id="rId6" Type="http://schemas.openxmlformats.org/officeDocument/2006/relationships/image" Target="../media/image14.emf"/><Relationship Id="rId11" Type="http://schemas.openxmlformats.org/officeDocument/2006/relationships/image" Target="../media/image19.emf"/><Relationship Id="rId5" Type="http://schemas.openxmlformats.org/officeDocument/2006/relationships/image" Target="../media/image13.emf"/><Relationship Id="rId10" Type="http://schemas.openxmlformats.org/officeDocument/2006/relationships/image" Target="../media/image18.emf"/><Relationship Id="rId4" Type="http://schemas.openxmlformats.org/officeDocument/2006/relationships/image" Target="../media/image12.emf"/><Relationship Id="rId9" Type="http://schemas.openxmlformats.org/officeDocument/2006/relationships/image" Target="../media/image17.emf"/></Relationships>
</file>

<file path=ppt/slides/_rels/slide2.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21.emf"/><Relationship Id="rId7" Type="http://schemas.openxmlformats.org/officeDocument/2006/relationships/image" Target="../media/image25.emf"/><Relationship Id="rId2" Type="http://schemas.openxmlformats.org/officeDocument/2006/relationships/image" Target="../media/image20.emf"/><Relationship Id="rId1" Type="http://schemas.openxmlformats.org/officeDocument/2006/relationships/slideLayout" Target="../slideLayouts/slideLayout5.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 Id="rId9" Type="http://schemas.openxmlformats.org/officeDocument/2006/relationships/image" Target="../media/image26.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5129" y="99165"/>
            <a:ext cx="12066872" cy="646331"/>
          </a:xfrm>
          <a:prstGeom prst="rect">
            <a:avLst/>
          </a:prstGeom>
          <a:noFill/>
        </p:spPr>
        <p:txBody>
          <a:bodyPr wrap="square" rtlCol="0">
            <a:spAutoFit/>
          </a:bodyPr>
          <a:lstStyle/>
          <a:p>
            <a:pPr algn="r"/>
            <a:r>
              <a:rPr lang="en-US" sz="3600" dirty="0">
                <a:solidFill>
                  <a:prstClr val="white"/>
                </a:solidFill>
              </a:rPr>
              <a:t>App Service Web App Architecture</a:t>
            </a:r>
          </a:p>
        </p:txBody>
      </p:sp>
      <p:grpSp>
        <p:nvGrpSpPr>
          <p:cNvPr id="4" name="Group 3"/>
          <p:cNvGrpSpPr/>
          <p:nvPr/>
        </p:nvGrpSpPr>
        <p:grpSpPr>
          <a:xfrm>
            <a:off x="354935" y="3329198"/>
            <a:ext cx="1792863" cy="1190005"/>
            <a:chOff x="199525" y="3319836"/>
            <a:chExt cx="1792863" cy="1190005"/>
          </a:xfrm>
        </p:grpSpPr>
        <p:sp>
          <p:nvSpPr>
            <p:cNvPr id="5" name="TextBox 4"/>
            <p:cNvSpPr txBox="1"/>
            <p:nvPr/>
          </p:nvSpPr>
          <p:spPr>
            <a:xfrm>
              <a:off x="199525" y="3863510"/>
              <a:ext cx="1792863" cy="646331"/>
            </a:xfrm>
            <a:prstGeom prst="rect">
              <a:avLst/>
            </a:prstGeom>
            <a:noFill/>
          </p:spPr>
          <p:txBody>
            <a:bodyPr wrap="none" rtlCol="0">
              <a:spAutoFit/>
            </a:bodyPr>
            <a:lstStyle/>
            <a:p>
              <a:pPr algn="ctr"/>
              <a:r>
                <a:rPr lang="en-US">
                  <a:solidFill>
                    <a:prstClr val="white"/>
                  </a:solidFill>
                </a:rPr>
                <a:t>Microsoft Azure</a:t>
              </a:r>
              <a:endParaRPr lang="en-US" dirty="0">
                <a:solidFill>
                  <a:prstClr val="white"/>
                </a:solidFill>
              </a:endParaRPr>
            </a:p>
            <a:p>
              <a:pPr algn="ctr"/>
              <a:r>
                <a:rPr lang="en-US" dirty="0">
                  <a:solidFill>
                    <a:prstClr val="white"/>
                  </a:solidFill>
                </a:rPr>
                <a:t>Load Balancer</a:t>
              </a:r>
            </a:p>
          </p:txBody>
        </p:sp>
        <p:grpSp>
          <p:nvGrpSpPr>
            <p:cNvPr id="6" name="Group 5"/>
            <p:cNvGrpSpPr/>
            <p:nvPr/>
          </p:nvGrpSpPr>
          <p:grpSpPr>
            <a:xfrm>
              <a:off x="625228" y="3319836"/>
              <a:ext cx="941456" cy="493702"/>
              <a:chOff x="729527" y="2180022"/>
              <a:chExt cx="941456" cy="493702"/>
            </a:xfrm>
          </p:grpSpPr>
          <p:sp>
            <p:nvSpPr>
              <p:cNvPr id="7" name="Trapezoid 6"/>
              <p:cNvSpPr/>
              <p:nvPr/>
            </p:nvSpPr>
            <p:spPr>
              <a:xfrm>
                <a:off x="729527" y="2180022"/>
                <a:ext cx="941456" cy="493702"/>
              </a:xfrm>
              <a:prstGeom prst="trapezoi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8" name="Picture 7"/>
              <p:cNvPicPr>
                <a:picLocks noChangeAspect="1"/>
              </p:cNvPicPr>
              <p:nvPr/>
            </p:nvPicPr>
            <p:blipFill>
              <a:blip r:embed="rId2">
                <a:duotone>
                  <a:prstClr val="black"/>
                  <a:srgbClr val="1D4380">
                    <a:tint val="45000"/>
                    <a:satMod val="400000"/>
                  </a:srgbClr>
                </a:duotone>
              </a:blip>
              <a:stretch>
                <a:fillRect/>
              </a:stretch>
            </p:blipFill>
            <p:spPr>
              <a:xfrm>
                <a:off x="1034424" y="2234337"/>
                <a:ext cx="331662" cy="439325"/>
              </a:xfrm>
              <a:prstGeom prst="rect">
                <a:avLst/>
              </a:prstGeom>
            </p:spPr>
          </p:pic>
        </p:grpSp>
      </p:grpSp>
      <p:cxnSp>
        <p:nvCxnSpPr>
          <p:cNvPr id="9" name="Elbow Connector 8"/>
          <p:cNvCxnSpPr>
            <a:stCxn id="11" idx="2"/>
            <a:endCxn id="27" idx="2"/>
          </p:cNvCxnSpPr>
          <p:nvPr/>
        </p:nvCxnSpPr>
        <p:spPr>
          <a:xfrm rot="5400000">
            <a:off x="5839005" y="4915410"/>
            <a:ext cx="411831" cy="2148037"/>
          </a:xfrm>
          <a:prstGeom prst="bentConnector2">
            <a:avLst/>
          </a:prstGeom>
          <a:ln w="28575">
            <a:solidFill>
              <a:srgbClr val="00B0F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911503" y="5258949"/>
            <a:ext cx="2565544" cy="524564"/>
            <a:chOff x="3465037" y="5224830"/>
            <a:chExt cx="2565544" cy="524564"/>
          </a:xfrm>
        </p:grpSpPr>
        <p:pic>
          <p:nvPicPr>
            <p:cNvPr id="11" name="Picture 10"/>
            <p:cNvPicPr>
              <a:picLocks noChangeAspect="1"/>
            </p:cNvPicPr>
            <p:nvPr/>
          </p:nvPicPr>
          <p:blipFill>
            <a:blip r:embed="rId3">
              <a:biLevel thresh="25000"/>
            </a:blip>
            <a:stretch>
              <a:fillRect/>
            </a:stretch>
          </p:blipFill>
          <p:spPr>
            <a:xfrm>
              <a:off x="3465037" y="5224830"/>
              <a:ext cx="414869" cy="524564"/>
            </a:xfrm>
            <a:prstGeom prst="rect">
              <a:avLst/>
            </a:prstGeom>
          </p:spPr>
        </p:pic>
        <p:sp>
          <p:nvSpPr>
            <p:cNvPr id="12" name="TextBox 11"/>
            <p:cNvSpPr txBox="1"/>
            <p:nvPr/>
          </p:nvSpPr>
          <p:spPr>
            <a:xfrm>
              <a:off x="3954849" y="5370838"/>
              <a:ext cx="2075732" cy="369332"/>
            </a:xfrm>
            <a:prstGeom prst="rect">
              <a:avLst/>
            </a:prstGeom>
            <a:noFill/>
          </p:spPr>
          <p:txBody>
            <a:bodyPr wrap="square" rtlCol="0">
              <a:spAutoFit/>
            </a:bodyPr>
            <a:lstStyle/>
            <a:p>
              <a:r>
                <a:rPr lang="en-US" dirty="0">
                  <a:solidFill>
                    <a:prstClr val="white"/>
                  </a:solidFill>
                </a:rPr>
                <a:t>Runtime Database</a:t>
              </a:r>
            </a:p>
          </p:txBody>
        </p:sp>
      </p:grpSp>
      <p:cxnSp>
        <p:nvCxnSpPr>
          <p:cNvPr id="13" name="Straight Arrow Connector 12"/>
          <p:cNvCxnSpPr>
            <a:stCxn id="30" idx="2"/>
            <a:endCxn id="17" idx="1"/>
          </p:cNvCxnSpPr>
          <p:nvPr/>
        </p:nvCxnSpPr>
        <p:spPr>
          <a:xfrm flipV="1">
            <a:off x="4970900" y="3564271"/>
            <a:ext cx="962641" cy="16494"/>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p:nvPicPr>
        <p:blipFill>
          <a:blip r:embed="rId4">
            <a:biLevel thresh="25000"/>
          </a:blip>
          <a:stretch>
            <a:fillRect/>
          </a:stretch>
        </p:blipFill>
        <p:spPr>
          <a:xfrm>
            <a:off x="8943332" y="2957398"/>
            <a:ext cx="553200" cy="584665"/>
          </a:xfrm>
          <a:prstGeom prst="rect">
            <a:avLst/>
          </a:prstGeom>
        </p:spPr>
      </p:pic>
      <p:sp>
        <p:nvSpPr>
          <p:cNvPr id="15" name="TextBox 14"/>
          <p:cNvSpPr txBox="1"/>
          <p:nvPr/>
        </p:nvSpPr>
        <p:spPr>
          <a:xfrm>
            <a:off x="9522564" y="3018701"/>
            <a:ext cx="2347309" cy="369332"/>
          </a:xfrm>
          <a:prstGeom prst="rect">
            <a:avLst/>
          </a:prstGeom>
          <a:noFill/>
        </p:spPr>
        <p:txBody>
          <a:bodyPr wrap="none" rtlCol="0">
            <a:spAutoFit/>
          </a:bodyPr>
          <a:lstStyle/>
          <a:p>
            <a:r>
              <a:rPr lang="en-US" dirty="0">
                <a:solidFill>
                  <a:prstClr val="white"/>
                </a:solidFill>
              </a:rPr>
              <a:t>Application Database</a:t>
            </a:r>
          </a:p>
        </p:txBody>
      </p:sp>
      <p:grpSp>
        <p:nvGrpSpPr>
          <p:cNvPr id="16" name="Group 15"/>
          <p:cNvGrpSpPr/>
          <p:nvPr/>
        </p:nvGrpSpPr>
        <p:grpSpPr>
          <a:xfrm>
            <a:off x="5933541" y="2840588"/>
            <a:ext cx="2364339" cy="1447365"/>
            <a:chOff x="4958360" y="2362629"/>
            <a:chExt cx="2364339" cy="1447365"/>
          </a:xfrm>
        </p:grpSpPr>
        <p:sp>
          <p:nvSpPr>
            <p:cNvPr id="17" name="Rectangle 16"/>
            <p:cNvSpPr/>
            <p:nvPr/>
          </p:nvSpPr>
          <p:spPr>
            <a:xfrm>
              <a:off x="4958360" y="2362629"/>
              <a:ext cx="2364339" cy="1447365"/>
            </a:xfrm>
            <a:prstGeom prst="rect">
              <a:avLst/>
            </a:prstGeom>
            <a:noFill/>
            <a:ln w="28575">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8" name="Picture 17"/>
            <p:cNvPicPr>
              <a:picLocks noChangeAspect="1"/>
            </p:cNvPicPr>
            <p:nvPr/>
          </p:nvPicPr>
          <p:blipFill>
            <a:blip r:embed="rId5">
              <a:biLevel thresh="25000"/>
            </a:blip>
            <a:stretch>
              <a:fillRect/>
            </a:stretch>
          </p:blipFill>
          <p:spPr>
            <a:xfrm>
              <a:off x="5133821" y="3153831"/>
              <a:ext cx="572299" cy="467481"/>
            </a:xfrm>
            <a:prstGeom prst="rect">
              <a:avLst/>
            </a:prstGeom>
          </p:spPr>
        </p:pic>
        <p:pic>
          <p:nvPicPr>
            <p:cNvPr id="19" name="Picture 18"/>
            <p:cNvPicPr>
              <a:picLocks noChangeAspect="1"/>
            </p:cNvPicPr>
            <p:nvPr/>
          </p:nvPicPr>
          <p:blipFill>
            <a:blip r:embed="rId5">
              <a:biLevel thresh="25000"/>
            </a:blip>
            <a:stretch>
              <a:fillRect/>
            </a:stretch>
          </p:blipFill>
          <p:spPr>
            <a:xfrm>
              <a:off x="6574938" y="2548855"/>
              <a:ext cx="572299" cy="467481"/>
            </a:xfrm>
            <a:prstGeom prst="rect">
              <a:avLst/>
            </a:prstGeom>
          </p:spPr>
        </p:pic>
        <p:pic>
          <p:nvPicPr>
            <p:cNvPr id="20" name="Picture 19"/>
            <p:cNvPicPr>
              <a:picLocks noChangeAspect="1"/>
            </p:cNvPicPr>
            <p:nvPr/>
          </p:nvPicPr>
          <p:blipFill>
            <a:blip r:embed="rId5">
              <a:biLevel thresh="25000"/>
            </a:blip>
            <a:stretch>
              <a:fillRect/>
            </a:stretch>
          </p:blipFill>
          <p:spPr>
            <a:xfrm>
              <a:off x="5854380" y="2548855"/>
              <a:ext cx="572299" cy="467481"/>
            </a:xfrm>
            <a:prstGeom prst="rect">
              <a:avLst/>
            </a:prstGeom>
          </p:spPr>
        </p:pic>
        <p:pic>
          <p:nvPicPr>
            <p:cNvPr id="21" name="Picture 20"/>
            <p:cNvPicPr>
              <a:picLocks noChangeAspect="1"/>
            </p:cNvPicPr>
            <p:nvPr/>
          </p:nvPicPr>
          <p:blipFill>
            <a:blip r:embed="rId5">
              <a:biLevel thresh="25000"/>
            </a:blip>
            <a:stretch>
              <a:fillRect/>
            </a:stretch>
          </p:blipFill>
          <p:spPr>
            <a:xfrm>
              <a:off x="5133822" y="2548856"/>
              <a:ext cx="572299" cy="467481"/>
            </a:xfrm>
            <a:prstGeom prst="rect">
              <a:avLst/>
            </a:prstGeom>
          </p:spPr>
        </p:pic>
        <p:pic>
          <p:nvPicPr>
            <p:cNvPr id="22" name="Picture 21"/>
            <p:cNvPicPr>
              <a:picLocks noChangeAspect="1"/>
            </p:cNvPicPr>
            <p:nvPr/>
          </p:nvPicPr>
          <p:blipFill>
            <a:blip r:embed="rId5">
              <a:biLevel thresh="25000"/>
            </a:blip>
            <a:stretch>
              <a:fillRect/>
            </a:stretch>
          </p:blipFill>
          <p:spPr>
            <a:xfrm>
              <a:off x="5854378" y="3151811"/>
              <a:ext cx="572299" cy="467481"/>
            </a:xfrm>
            <a:prstGeom prst="rect">
              <a:avLst/>
            </a:prstGeom>
          </p:spPr>
        </p:pic>
        <p:pic>
          <p:nvPicPr>
            <p:cNvPr id="23" name="Picture 22"/>
            <p:cNvPicPr>
              <a:picLocks noChangeAspect="1"/>
            </p:cNvPicPr>
            <p:nvPr/>
          </p:nvPicPr>
          <p:blipFill>
            <a:blip r:embed="rId5">
              <a:biLevel thresh="25000"/>
            </a:blip>
            <a:stretch>
              <a:fillRect/>
            </a:stretch>
          </p:blipFill>
          <p:spPr>
            <a:xfrm>
              <a:off x="6574938" y="3151811"/>
              <a:ext cx="572299" cy="467481"/>
            </a:xfrm>
            <a:prstGeom prst="rect">
              <a:avLst/>
            </a:prstGeom>
          </p:spPr>
        </p:pic>
      </p:grpSp>
      <p:pic>
        <p:nvPicPr>
          <p:cNvPr id="24" name="Picture 23"/>
          <p:cNvPicPr>
            <a:picLocks noChangeAspect="1"/>
          </p:cNvPicPr>
          <p:nvPr/>
        </p:nvPicPr>
        <p:blipFill>
          <a:blip r:embed="rId6">
            <a:biLevel thresh="25000"/>
          </a:blip>
          <a:stretch>
            <a:fillRect/>
          </a:stretch>
        </p:blipFill>
        <p:spPr>
          <a:xfrm>
            <a:off x="5614685" y="2475040"/>
            <a:ext cx="632604" cy="530708"/>
          </a:xfrm>
          <a:prstGeom prst="rect">
            <a:avLst/>
          </a:prstGeom>
        </p:spPr>
      </p:pic>
      <p:cxnSp>
        <p:nvCxnSpPr>
          <p:cNvPr id="25" name="Elbow Connector 24"/>
          <p:cNvCxnSpPr>
            <a:stCxn id="11" idx="1"/>
            <a:endCxn id="30" idx="1"/>
          </p:cNvCxnSpPr>
          <p:nvPr/>
        </p:nvCxnSpPr>
        <p:spPr>
          <a:xfrm rot="10800000">
            <a:off x="4707173" y="3779863"/>
            <a:ext cx="2204331" cy="1741368"/>
          </a:xfrm>
          <a:prstGeom prst="bentConnector2">
            <a:avLst/>
          </a:prstGeom>
          <a:ln w="28575">
            <a:solidFill>
              <a:srgbClr val="00B0F0"/>
            </a:solidFill>
            <a:prstDash val="lgDashDot"/>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2924258" y="5996246"/>
            <a:ext cx="2046642" cy="398196"/>
            <a:chOff x="1938324" y="1043723"/>
            <a:chExt cx="2046642" cy="398196"/>
          </a:xfrm>
        </p:grpSpPr>
        <p:pic>
          <p:nvPicPr>
            <p:cNvPr id="27" name="Picture 26"/>
            <p:cNvPicPr>
              <a:picLocks noChangeAspect="1"/>
            </p:cNvPicPr>
            <p:nvPr/>
          </p:nvPicPr>
          <p:blipFill>
            <a:blip r:embed="rId2">
              <a:biLevel thresh="25000"/>
            </a:blip>
            <a:stretch>
              <a:fillRect/>
            </a:stretch>
          </p:blipFill>
          <p:spPr>
            <a:xfrm rot="16200000">
              <a:off x="3522140" y="979092"/>
              <a:ext cx="398196" cy="527457"/>
            </a:xfrm>
            <a:prstGeom prst="rect">
              <a:avLst/>
            </a:prstGeom>
          </p:spPr>
        </p:pic>
        <p:sp>
          <p:nvSpPr>
            <p:cNvPr id="28" name="TextBox 27"/>
            <p:cNvSpPr txBox="1"/>
            <p:nvPr/>
          </p:nvSpPr>
          <p:spPr>
            <a:xfrm>
              <a:off x="1938324" y="1058154"/>
              <a:ext cx="1519184" cy="369332"/>
            </a:xfrm>
            <a:prstGeom prst="rect">
              <a:avLst/>
            </a:prstGeom>
            <a:noFill/>
          </p:spPr>
          <p:txBody>
            <a:bodyPr wrap="square" rtlCol="0">
              <a:spAutoFit/>
            </a:bodyPr>
            <a:lstStyle/>
            <a:p>
              <a:pPr algn="ctr"/>
              <a:r>
                <a:rPr lang="en-US" dirty="0">
                  <a:solidFill>
                    <a:prstClr val="white"/>
                  </a:solidFill>
                </a:rPr>
                <a:t>API Endpoint</a:t>
              </a:r>
            </a:p>
          </p:txBody>
        </p:sp>
      </p:grpSp>
      <p:grpSp>
        <p:nvGrpSpPr>
          <p:cNvPr id="29" name="Group 28"/>
          <p:cNvGrpSpPr/>
          <p:nvPr/>
        </p:nvGrpSpPr>
        <p:grpSpPr>
          <a:xfrm>
            <a:off x="2327970" y="3381667"/>
            <a:ext cx="2642929" cy="666509"/>
            <a:chOff x="1344823" y="3365171"/>
            <a:chExt cx="2642929" cy="666509"/>
          </a:xfrm>
        </p:grpSpPr>
        <p:pic>
          <p:nvPicPr>
            <p:cNvPr id="30" name="Picture 29"/>
            <p:cNvPicPr>
              <a:picLocks noChangeAspect="1"/>
            </p:cNvPicPr>
            <p:nvPr/>
          </p:nvPicPr>
          <p:blipFill>
            <a:blip r:embed="rId2">
              <a:biLevel thresh="25000"/>
            </a:blip>
            <a:stretch>
              <a:fillRect/>
            </a:stretch>
          </p:blipFill>
          <p:spPr>
            <a:xfrm rot="16200000">
              <a:off x="3524926" y="3300540"/>
              <a:ext cx="398196" cy="527457"/>
            </a:xfrm>
            <a:prstGeom prst="rect">
              <a:avLst/>
            </a:prstGeom>
          </p:spPr>
        </p:pic>
        <p:sp>
          <p:nvSpPr>
            <p:cNvPr id="31" name="TextBox 30"/>
            <p:cNvSpPr txBox="1"/>
            <p:nvPr/>
          </p:nvSpPr>
          <p:spPr>
            <a:xfrm>
              <a:off x="1344823" y="3662348"/>
              <a:ext cx="2247337" cy="369332"/>
            </a:xfrm>
            <a:prstGeom prst="rect">
              <a:avLst/>
            </a:prstGeom>
            <a:noFill/>
          </p:spPr>
          <p:txBody>
            <a:bodyPr wrap="square" rtlCol="0">
              <a:spAutoFit/>
            </a:bodyPr>
            <a:lstStyle/>
            <a:p>
              <a:pPr algn="ctr"/>
              <a:r>
                <a:rPr lang="en-US" dirty="0">
                  <a:solidFill>
                    <a:prstClr val="white"/>
                  </a:solidFill>
                </a:rPr>
                <a:t>Frontend (IIS ARR)</a:t>
              </a:r>
            </a:p>
          </p:txBody>
        </p:sp>
      </p:grpSp>
      <p:grpSp>
        <p:nvGrpSpPr>
          <p:cNvPr id="32" name="Group 31"/>
          <p:cNvGrpSpPr/>
          <p:nvPr/>
        </p:nvGrpSpPr>
        <p:grpSpPr>
          <a:xfrm>
            <a:off x="2541959" y="1689999"/>
            <a:ext cx="2428942" cy="398196"/>
            <a:chOff x="1556025" y="2185356"/>
            <a:chExt cx="2428942" cy="398196"/>
          </a:xfrm>
        </p:grpSpPr>
        <p:pic>
          <p:nvPicPr>
            <p:cNvPr id="33" name="Picture 32"/>
            <p:cNvPicPr>
              <a:picLocks noChangeAspect="1"/>
            </p:cNvPicPr>
            <p:nvPr/>
          </p:nvPicPr>
          <p:blipFill>
            <a:blip r:embed="rId2">
              <a:biLevel thresh="25000"/>
            </a:blip>
            <a:stretch>
              <a:fillRect/>
            </a:stretch>
          </p:blipFill>
          <p:spPr>
            <a:xfrm rot="16200000">
              <a:off x="3522141" y="2120725"/>
              <a:ext cx="398196" cy="527457"/>
            </a:xfrm>
            <a:prstGeom prst="rect">
              <a:avLst/>
            </a:prstGeom>
          </p:spPr>
        </p:pic>
        <p:sp>
          <p:nvSpPr>
            <p:cNvPr id="34" name="TextBox 33"/>
            <p:cNvSpPr txBox="1"/>
            <p:nvPr/>
          </p:nvSpPr>
          <p:spPr>
            <a:xfrm>
              <a:off x="1556025" y="2192789"/>
              <a:ext cx="1901483" cy="369332"/>
            </a:xfrm>
            <a:prstGeom prst="rect">
              <a:avLst/>
            </a:prstGeom>
            <a:noFill/>
          </p:spPr>
          <p:txBody>
            <a:bodyPr wrap="none" rtlCol="0">
              <a:spAutoFit/>
            </a:bodyPr>
            <a:lstStyle/>
            <a:p>
              <a:pPr algn="ctr"/>
              <a:r>
                <a:rPr lang="en-US" dirty="0">
                  <a:solidFill>
                    <a:prstClr val="white"/>
                  </a:solidFill>
                </a:rPr>
                <a:t>Publish Endpoint</a:t>
              </a:r>
            </a:p>
          </p:txBody>
        </p:sp>
      </p:grpSp>
      <p:grpSp>
        <p:nvGrpSpPr>
          <p:cNvPr id="35" name="Group 34"/>
          <p:cNvGrpSpPr/>
          <p:nvPr/>
        </p:nvGrpSpPr>
        <p:grpSpPr>
          <a:xfrm>
            <a:off x="7219015" y="1251808"/>
            <a:ext cx="3791842" cy="897331"/>
            <a:chOff x="7023943" y="1441808"/>
            <a:chExt cx="3791842" cy="897331"/>
          </a:xfrm>
        </p:grpSpPr>
        <p:grpSp>
          <p:nvGrpSpPr>
            <p:cNvPr id="36" name="Group 35"/>
            <p:cNvGrpSpPr/>
            <p:nvPr/>
          </p:nvGrpSpPr>
          <p:grpSpPr>
            <a:xfrm>
              <a:off x="7355047" y="1811160"/>
              <a:ext cx="3460738" cy="527979"/>
              <a:chOff x="7355047" y="1762195"/>
              <a:chExt cx="3460738" cy="527979"/>
            </a:xfrm>
          </p:grpSpPr>
          <p:grpSp>
            <p:nvGrpSpPr>
              <p:cNvPr id="38" name="Group 37"/>
              <p:cNvGrpSpPr/>
              <p:nvPr/>
            </p:nvGrpSpPr>
            <p:grpSpPr>
              <a:xfrm>
                <a:off x="8722228" y="1762195"/>
                <a:ext cx="2093557" cy="527979"/>
                <a:chOff x="8519842" y="5165196"/>
                <a:chExt cx="2093557" cy="527979"/>
              </a:xfrm>
            </p:grpSpPr>
            <p:pic>
              <p:nvPicPr>
                <p:cNvPr id="41" name="Picture 40"/>
                <p:cNvPicPr>
                  <a:picLocks noChangeAspect="1"/>
                </p:cNvPicPr>
                <p:nvPr/>
              </p:nvPicPr>
              <p:blipFill>
                <a:blip r:embed="rId7">
                  <a:biLevel thresh="25000"/>
                </a:blip>
                <a:stretch>
                  <a:fillRect/>
                </a:stretch>
              </p:blipFill>
              <p:spPr>
                <a:xfrm>
                  <a:off x="8519842" y="5165196"/>
                  <a:ext cx="605264" cy="527979"/>
                </a:xfrm>
                <a:prstGeom prst="rect">
                  <a:avLst/>
                </a:prstGeom>
              </p:spPr>
            </p:pic>
            <p:sp>
              <p:nvSpPr>
                <p:cNvPr id="42" name="TextBox 41"/>
                <p:cNvSpPr txBox="1"/>
                <p:nvPr/>
              </p:nvSpPr>
              <p:spPr>
                <a:xfrm>
                  <a:off x="9125106" y="5246227"/>
                  <a:ext cx="1488293" cy="369332"/>
                </a:xfrm>
                <a:prstGeom prst="rect">
                  <a:avLst/>
                </a:prstGeom>
                <a:noFill/>
              </p:spPr>
              <p:txBody>
                <a:bodyPr wrap="none" rtlCol="0">
                  <a:spAutoFit/>
                </a:bodyPr>
                <a:lstStyle/>
                <a:p>
                  <a:r>
                    <a:rPr lang="en-US" dirty="0">
                      <a:solidFill>
                        <a:prstClr val="white"/>
                      </a:solidFill>
                    </a:rPr>
                    <a:t>Blob Storage</a:t>
                  </a:r>
                </a:p>
              </p:txBody>
            </p:sp>
          </p:grpSp>
          <p:pic>
            <p:nvPicPr>
              <p:cNvPr id="39" name="Picture 38"/>
              <p:cNvPicPr>
                <a:picLocks noChangeAspect="1"/>
              </p:cNvPicPr>
              <p:nvPr/>
            </p:nvPicPr>
            <p:blipFill>
              <a:blip r:embed="rId8">
                <a:biLevel thresh="25000"/>
              </a:blip>
              <a:stretch>
                <a:fillRect/>
              </a:stretch>
            </p:blipFill>
            <p:spPr>
              <a:xfrm>
                <a:off x="7355047" y="1788762"/>
                <a:ext cx="576373" cy="474843"/>
              </a:xfrm>
              <a:prstGeom prst="rect">
                <a:avLst/>
              </a:prstGeom>
            </p:spPr>
          </p:pic>
          <p:cxnSp>
            <p:nvCxnSpPr>
              <p:cNvPr id="40" name="Elbow Connector 39"/>
              <p:cNvCxnSpPr>
                <a:stCxn id="39" idx="3"/>
                <a:endCxn id="41" idx="1"/>
              </p:cNvCxnSpPr>
              <p:nvPr/>
            </p:nvCxnSpPr>
            <p:spPr>
              <a:xfrm>
                <a:off x="7931420" y="2026184"/>
                <a:ext cx="790808" cy="1"/>
              </a:xfrm>
              <a:prstGeom prst="bentConnector3">
                <a:avLst/>
              </a:prstGeom>
              <a:ln w="28575">
                <a:solidFill>
                  <a:srgbClr val="00B0F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37" name="TextBox 36"/>
            <p:cNvSpPr txBox="1"/>
            <p:nvPr/>
          </p:nvSpPr>
          <p:spPr>
            <a:xfrm>
              <a:off x="7023943" y="1441808"/>
              <a:ext cx="1234505" cy="369332"/>
            </a:xfrm>
            <a:prstGeom prst="rect">
              <a:avLst/>
            </a:prstGeom>
            <a:noFill/>
          </p:spPr>
          <p:txBody>
            <a:bodyPr wrap="none" rtlCol="0">
              <a:spAutoFit/>
            </a:bodyPr>
            <a:lstStyle/>
            <a:p>
              <a:r>
                <a:rPr lang="en-US" dirty="0">
                  <a:solidFill>
                    <a:prstClr val="white"/>
                  </a:solidFill>
                </a:rPr>
                <a:t>File Server</a:t>
              </a:r>
            </a:p>
          </p:txBody>
        </p:sp>
      </p:grpSp>
      <p:cxnSp>
        <p:nvCxnSpPr>
          <p:cNvPr id="43" name="Straight Arrow Connector 42"/>
          <p:cNvCxnSpPr>
            <a:stCxn id="54" idx="3"/>
            <a:endCxn id="39" idx="1"/>
          </p:cNvCxnSpPr>
          <p:nvPr/>
        </p:nvCxnSpPr>
        <p:spPr>
          <a:xfrm>
            <a:off x="6203790" y="1885148"/>
            <a:ext cx="1346329" cy="1"/>
          </a:xfrm>
          <a:prstGeom prst="straightConnector1">
            <a:avLst/>
          </a:prstGeom>
          <a:ln w="28575">
            <a:solidFill>
              <a:srgbClr val="00B0F0"/>
            </a:solidFill>
            <a:prstDash val="lgDashDot"/>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p:cNvCxnSpPr>
            <a:stCxn id="17" idx="0"/>
            <a:endCxn id="39" idx="2"/>
          </p:cNvCxnSpPr>
          <p:nvPr/>
        </p:nvCxnSpPr>
        <p:spPr>
          <a:xfrm rot="5400000" flipH="1" flipV="1">
            <a:off x="7117999" y="2120282"/>
            <a:ext cx="718018" cy="722595"/>
          </a:xfrm>
          <a:prstGeom prst="bentConnector3">
            <a:avLst/>
          </a:prstGeom>
          <a:ln w="28575">
            <a:solidFill>
              <a:srgbClr val="00B0F0"/>
            </a:solidFill>
            <a:prstDash val="lgDash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53" idx="2"/>
            <a:endCxn id="11" idx="0"/>
          </p:cNvCxnSpPr>
          <p:nvPr/>
        </p:nvCxnSpPr>
        <p:spPr>
          <a:xfrm>
            <a:off x="7115710" y="4653501"/>
            <a:ext cx="3228" cy="605448"/>
          </a:xfrm>
          <a:prstGeom prst="straightConnector1">
            <a:avLst/>
          </a:prstGeom>
          <a:ln w="28575">
            <a:solidFill>
              <a:srgbClr val="00B0F0"/>
            </a:solidFill>
            <a:prstDash val="lgDash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19" idx="3"/>
            <a:endCxn id="14" idx="1"/>
          </p:cNvCxnSpPr>
          <p:nvPr/>
        </p:nvCxnSpPr>
        <p:spPr>
          <a:xfrm flipV="1">
            <a:off x="8122418" y="3249731"/>
            <a:ext cx="820914" cy="10824"/>
          </a:xfrm>
          <a:prstGeom prst="straightConnector1">
            <a:avLst/>
          </a:prstGeom>
          <a:ln w="28575">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364488" y="2136108"/>
            <a:ext cx="1801469" cy="614504"/>
            <a:chOff x="144154" y="2312570"/>
            <a:chExt cx="1801469" cy="614504"/>
          </a:xfrm>
        </p:grpSpPr>
        <p:pic>
          <p:nvPicPr>
            <p:cNvPr id="48" name="Picture 47"/>
            <p:cNvPicPr>
              <a:picLocks noChangeAspect="1"/>
            </p:cNvPicPr>
            <p:nvPr/>
          </p:nvPicPr>
          <p:blipFill>
            <a:blip r:embed="rId9">
              <a:biLevel thresh="25000"/>
            </a:blip>
            <a:stretch>
              <a:fillRect/>
            </a:stretch>
          </p:blipFill>
          <p:spPr>
            <a:xfrm>
              <a:off x="144154" y="2312570"/>
              <a:ext cx="435794" cy="614504"/>
            </a:xfrm>
            <a:prstGeom prst="rect">
              <a:avLst/>
            </a:prstGeom>
          </p:spPr>
        </p:pic>
        <p:pic>
          <p:nvPicPr>
            <p:cNvPr id="49" name="Picture 48"/>
            <p:cNvPicPr>
              <a:picLocks noChangeAspect="1"/>
            </p:cNvPicPr>
            <p:nvPr/>
          </p:nvPicPr>
          <p:blipFill>
            <a:blip r:embed="rId10">
              <a:biLevel thresh="25000"/>
            </a:blip>
            <a:stretch>
              <a:fillRect/>
            </a:stretch>
          </p:blipFill>
          <p:spPr>
            <a:xfrm>
              <a:off x="1369250" y="2442108"/>
              <a:ext cx="576373" cy="380566"/>
            </a:xfrm>
            <a:prstGeom prst="rect">
              <a:avLst/>
            </a:prstGeom>
          </p:spPr>
        </p:pic>
        <p:pic>
          <p:nvPicPr>
            <p:cNvPr id="50" name="Picture 49"/>
            <p:cNvPicPr>
              <a:picLocks noChangeAspect="1"/>
            </p:cNvPicPr>
            <p:nvPr/>
          </p:nvPicPr>
          <p:blipFill>
            <a:blip r:embed="rId11">
              <a:biLevel thresh="25000"/>
            </a:blip>
            <a:stretch>
              <a:fillRect/>
            </a:stretch>
          </p:blipFill>
          <p:spPr>
            <a:xfrm>
              <a:off x="625228" y="2419998"/>
              <a:ext cx="679390" cy="424786"/>
            </a:xfrm>
            <a:prstGeom prst="rect">
              <a:avLst/>
            </a:prstGeom>
          </p:spPr>
        </p:pic>
      </p:grpSp>
      <p:cxnSp>
        <p:nvCxnSpPr>
          <p:cNvPr id="51" name="Straight Arrow Connector 50"/>
          <p:cNvCxnSpPr>
            <a:endCxn id="7" idx="0"/>
          </p:cNvCxnSpPr>
          <p:nvPr/>
        </p:nvCxnSpPr>
        <p:spPr>
          <a:xfrm>
            <a:off x="1245822" y="2775591"/>
            <a:ext cx="5544" cy="553607"/>
          </a:xfrm>
          <a:prstGeom prst="straightConnector1">
            <a:avLst/>
          </a:prstGeom>
          <a:ln w="28575">
            <a:solidFill>
              <a:srgbClr val="00B0F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7" idx="3"/>
            <a:endCxn id="30" idx="0"/>
          </p:cNvCxnSpPr>
          <p:nvPr/>
        </p:nvCxnSpPr>
        <p:spPr>
          <a:xfrm>
            <a:off x="1660381" y="3576049"/>
            <a:ext cx="2783062" cy="4716"/>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5933541" y="4287953"/>
            <a:ext cx="2364338" cy="3655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Metering</a:t>
            </a:r>
          </a:p>
        </p:txBody>
      </p:sp>
      <p:pic>
        <p:nvPicPr>
          <p:cNvPr id="54" name="Picture 53"/>
          <p:cNvPicPr>
            <a:picLocks noChangeAspect="1"/>
          </p:cNvPicPr>
          <p:nvPr/>
        </p:nvPicPr>
        <p:blipFill>
          <a:blip r:embed="rId8">
            <a:biLevel thresh="25000"/>
          </a:blip>
          <a:stretch>
            <a:fillRect/>
          </a:stretch>
        </p:blipFill>
        <p:spPr>
          <a:xfrm>
            <a:off x="5627417" y="1647726"/>
            <a:ext cx="576373" cy="474843"/>
          </a:xfrm>
          <a:prstGeom prst="rect">
            <a:avLst/>
          </a:prstGeom>
        </p:spPr>
      </p:pic>
      <p:sp>
        <p:nvSpPr>
          <p:cNvPr id="55" name="TextBox 54"/>
          <p:cNvSpPr txBox="1"/>
          <p:nvPr/>
        </p:nvSpPr>
        <p:spPr>
          <a:xfrm>
            <a:off x="5198900" y="918035"/>
            <a:ext cx="1433406" cy="646331"/>
          </a:xfrm>
          <a:prstGeom prst="rect">
            <a:avLst/>
          </a:prstGeom>
          <a:noFill/>
        </p:spPr>
        <p:txBody>
          <a:bodyPr wrap="none" rtlCol="0">
            <a:spAutoFit/>
          </a:bodyPr>
          <a:lstStyle/>
          <a:p>
            <a:r>
              <a:rPr lang="en-US" dirty="0">
                <a:solidFill>
                  <a:prstClr val="white"/>
                </a:solidFill>
              </a:rPr>
              <a:t>Deployment</a:t>
            </a:r>
          </a:p>
          <a:p>
            <a:pPr algn="ctr"/>
            <a:r>
              <a:rPr lang="en-US" dirty="0">
                <a:solidFill>
                  <a:prstClr val="white"/>
                </a:solidFill>
              </a:rPr>
              <a:t>Server(s)</a:t>
            </a:r>
          </a:p>
        </p:txBody>
      </p:sp>
      <p:cxnSp>
        <p:nvCxnSpPr>
          <p:cNvPr id="56" name="Straight Arrow Connector 55"/>
          <p:cNvCxnSpPr>
            <a:stCxn id="33" idx="2"/>
            <a:endCxn id="54" idx="1"/>
          </p:cNvCxnSpPr>
          <p:nvPr/>
        </p:nvCxnSpPr>
        <p:spPr>
          <a:xfrm flipV="1">
            <a:off x="4970902" y="1885148"/>
            <a:ext cx="656515" cy="3949"/>
          </a:xfrm>
          <a:prstGeom prst="straightConnector1">
            <a:avLst/>
          </a:prstGeom>
          <a:ln w="28575">
            <a:solidFill>
              <a:srgbClr val="00B0F0"/>
            </a:solidFill>
            <a:prstDash val="soli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8934712"/>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696191" y="6215512"/>
            <a:ext cx="6799618" cy="523220"/>
          </a:xfrm>
          <a:prstGeom prst="rect">
            <a:avLst/>
          </a:prstGeom>
          <a:noFill/>
        </p:spPr>
        <p:txBody>
          <a:bodyPr wrap="none" rtlCol="0">
            <a:spAutoFit/>
          </a:bodyPr>
          <a:lstStyle/>
          <a:p>
            <a:r>
              <a:rPr lang="en-US" sz="2800" b="1" dirty="0">
                <a:solidFill>
                  <a:prstClr val="white"/>
                </a:solidFill>
              </a:rPr>
              <a:t>https://</a:t>
            </a:r>
            <a:r>
              <a:rPr lang="en-US" sz="2400" dirty="0">
                <a:solidFill>
                  <a:prstClr val="white"/>
                </a:solidFill>
              </a:rPr>
              <a:t>[website-name].</a:t>
            </a:r>
            <a:r>
              <a:rPr lang="en-US" sz="2800" b="1" dirty="0">
                <a:solidFill>
                  <a:prstClr val="white"/>
                </a:solidFill>
              </a:rPr>
              <a:t>scm.</a:t>
            </a:r>
            <a:r>
              <a:rPr lang="en-US" sz="2400" dirty="0">
                <a:solidFill>
                  <a:prstClr val="white"/>
                </a:solidFill>
              </a:rPr>
              <a:t>azurewebsites.net</a:t>
            </a:r>
            <a:endParaRPr lang="en-US" sz="2400" b="1" dirty="0">
              <a:solidFill>
                <a:prstClr val="white"/>
              </a:solidFill>
            </a:endParaRPr>
          </a:p>
        </p:txBody>
      </p:sp>
      <p:grpSp>
        <p:nvGrpSpPr>
          <p:cNvPr id="5" name="Group 4"/>
          <p:cNvGrpSpPr/>
          <p:nvPr/>
        </p:nvGrpSpPr>
        <p:grpSpPr>
          <a:xfrm>
            <a:off x="1409302" y="2895184"/>
            <a:ext cx="9373397" cy="1067632"/>
            <a:chOff x="1307094" y="3097421"/>
            <a:chExt cx="9373397" cy="1067632"/>
          </a:xfrm>
        </p:grpSpPr>
        <p:grpSp>
          <p:nvGrpSpPr>
            <p:cNvPr id="6" name="Group 5"/>
            <p:cNvGrpSpPr/>
            <p:nvPr/>
          </p:nvGrpSpPr>
          <p:grpSpPr>
            <a:xfrm>
              <a:off x="1307094" y="3097421"/>
              <a:ext cx="1467261" cy="1067632"/>
              <a:chOff x="1307094" y="3097421"/>
              <a:chExt cx="1467261" cy="1067632"/>
            </a:xfrm>
          </p:grpSpPr>
          <p:pic>
            <p:nvPicPr>
              <p:cNvPr id="24" name="Picture 23"/>
              <p:cNvPicPr>
                <a:picLocks noChangeAspect="1"/>
              </p:cNvPicPr>
              <p:nvPr/>
            </p:nvPicPr>
            <p:blipFill>
              <a:blip r:embed="rId2">
                <a:biLevel thresh="25000"/>
              </a:blip>
              <a:stretch>
                <a:fillRect/>
              </a:stretch>
            </p:blipFill>
            <p:spPr>
              <a:xfrm>
                <a:off x="1815799" y="3097421"/>
                <a:ext cx="449852" cy="698300"/>
              </a:xfrm>
              <a:prstGeom prst="rect">
                <a:avLst/>
              </a:prstGeom>
            </p:spPr>
          </p:pic>
          <p:sp>
            <p:nvSpPr>
              <p:cNvPr id="25" name="TextBox 24"/>
              <p:cNvSpPr txBox="1"/>
              <p:nvPr/>
            </p:nvSpPr>
            <p:spPr>
              <a:xfrm>
                <a:off x="1307094" y="3795721"/>
                <a:ext cx="1467261" cy="369332"/>
              </a:xfrm>
              <a:prstGeom prst="rect">
                <a:avLst/>
              </a:prstGeom>
              <a:noFill/>
            </p:spPr>
            <p:txBody>
              <a:bodyPr wrap="none" rtlCol="0">
                <a:spAutoFit/>
              </a:bodyPr>
              <a:lstStyle/>
              <a:p>
                <a:r>
                  <a:rPr lang="en-US" dirty="0">
                    <a:solidFill>
                      <a:prstClr val="white"/>
                    </a:solidFill>
                  </a:rPr>
                  <a:t>Environment</a:t>
                </a:r>
              </a:p>
            </p:txBody>
          </p:sp>
        </p:grpSp>
        <p:grpSp>
          <p:nvGrpSpPr>
            <p:cNvPr id="7" name="Group 6"/>
            <p:cNvGrpSpPr/>
            <p:nvPr/>
          </p:nvGrpSpPr>
          <p:grpSpPr>
            <a:xfrm>
              <a:off x="3010436" y="3181217"/>
              <a:ext cx="1747594" cy="983836"/>
              <a:chOff x="3010436" y="3181217"/>
              <a:chExt cx="1747594" cy="983836"/>
            </a:xfrm>
          </p:grpSpPr>
          <p:sp>
            <p:nvSpPr>
              <p:cNvPr id="19" name="TextBox 18"/>
              <p:cNvSpPr txBox="1"/>
              <p:nvPr/>
            </p:nvSpPr>
            <p:spPr>
              <a:xfrm>
                <a:off x="3010436" y="3795721"/>
                <a:ext cx="1747594" cy="369332"/>
              </a:xfrm>
              <a:prstGeom prst="rect">
                <a:avLst/>
              </a:prstGeom>
              <a:noFill/>
            </p:spPr>
            <p:txBody>
              <a:bodyPr wrap="none" rtlCol="0">
                <a:spAutoFit/>
              </a:bodyPr>
              <a:lstStyle/>
              <a:p>
                <a:r>
                  <a:rPr lang="en-US" dirty="0">
                    <a:solidFill>
                      <a:prstClr val="white"/>
                    </a:solidFill>
                  </a:rPr>
                  <a:t>Debug Console</a:t>
                </a:r>
              </a:p>
            </p:txBody>
          </p:sp>
          <p:grpSp>
            <p:nvGrpSpPr>
              <p:cNvPr id="20" name="Group 19"/>
              <p:cNvGrpSpPr/>
              <p:nvPr/>
            </p:nvGrpSpPr>
            <p:grpSpPr>
              <a:xfrm>
                <a:off x="3099402" y="3181217"/>
                <a:ext cx="1611836" cy="530709"/>
                <a:chOff x="3099402" y="3181216"/>
                <a:chExt cx="1611836" cy="530709"/>
              </a:xfrm>
            </p:grpSpPr>
            <p:pic>
              <p:nvPicPr>
                <p:cNvPr id="21" name="Picture 20"/>
                <p:cNvPicPr>
                  <a:picLocks noChangeAspect="1"/>
                </p:cNvPicPr>
                <p:nvPr/>
              </p:nvPicPr>
              <p:blipFill>
                <a:blip r:embed="rId3">
                  <a:biLevel thresh="25000"/>
                </a:blip>
                <a:stretch>
                  <a:fillRect/>
                </a:stretch>
              </p:blipFill>
              <p:spPr>
                <a:xfrm>
                  <a:off x="3099402" y="3209149"/>
                  <a:ext cx="463910" cy="474843"/>
                </a:xfrm>
                <a:prstGeom prst="rect">
                  <a:avLst/>
                </a:prstGeom>
              </p:spPr>
            </p:pic>
            <p:pic>
              <p:nvPicPr>
                <p:cNvPr id="22" name="Picture 21"/>
                <p:cNvPicPr>
                  <a:picLocks noChangeAspect="1"/>
                </p:cNvPicPr>
                <p:nvPr/>
              </p:nvPicPr>
              <p:blipFill>
                <a:blip r:embed="rId4">
                  <a:biLevel thresh="25000"/>
                </a:blip>
                <a:stretch>
                  <a:fillRect/>
                </a:stretch>
              </p:blipFill>
              <p:spPr>
                <a:xfrm>
                  <a:off x="3652278" y="3209149"/>
                  <a:ext cx="463910" cy="474843"/>
                </a:xfrm>
                <a:prstGeom prst="rect">
                  <a:avLst/>
                </a:prstGeom>
              </p:spPr>
            </p:pic>
            <p:pic>
              <p:nvPicPr>
                <p:cNvPr id="23" name="Picture 22"/>
                <p:cNvPicPr>
                  <a:picLocks noChangeAspect="1"/>
                </p:cNvPicPr>
                <p:nvPr/>
              </p:nvPicPr>
              <p:blipFill>
                <a:blip r:embed="rId5">
                  <a:biLevel thresh="25000"/>
                </a:blip>
                <a:stretch>
                  <a:fillRect/>
                </a:stretch>
              </p:blipFill>
              <p:spPr>
                <a:xfrm>
                  <a:off x="4205154" y="3181216"/>
                  <a:ext cx="506084" cy="530709"/>
                </a:xfrm>
                <a:prstGeom prst="rect">
                  <a:avLst/>
                </a:prstGeom>
              </p:spPr>
            </p:pic>
          </p:grpSp>
        </p:grpSp>
        <p:grpSp>
          <p:nvGrpSpPr>
            <p:cNvPr id="8" name="Group 7"/>
            <p:cNvGrpSpPr/>
            <p:nvPr/>
          </p:nvGrpSpPr>
          <p:grpSpPr>
            <a:xfrm>
              <a:off x="5092878" y="3167252"/>
              <a:ext cx="2145139" cy="997801"/>
              <a:chOff x="5092878" y="3167252"/>
              <a:chExt cx="2145139" cy="997801"/>
            </a:xfrm>
          </p:grpSpPr>
          <p:sp>
            <p:nvSpPr>
              <p:cNvPr id="15" name="TextBox 14"/>
              <p:cNvSpPr txBox="1"/>
              <p:nvPr/>
            </p:nvSpPr>
            <p:spPr>
              <a:xfrm>
                <a:off x="5092878" y="3795721"/>
                <a:ext cx="2145139" cy="369332"/>
              </a:xfrm>
              <a:prstGeom prst="rect">
                <a:avLst/>
              </a:prstGeom>
              <a:noFill/>
            </p:spPr>
            <p:txBody>
              <a:bodyPr wrap="none" rtlCol="0">
                <a:spAutoFit/>
              </a:bodyPr>
              <a:lstStyle/>
              <a:p>
                <a:r>
                  <a:rPr lang="en-US" dirty="0">
                    <a:solidFill>
                      <a:prstClr val="white"/>
                    </a:solidFill>
                  </a:rPr>
                  <a:t>Diagnostics &amp; Logs</a:t>
                </a:r>
              </a:p>
            </p:txBody>
          </p:sp>
          <p:grpSp>
            <p:nvGrpSpPr>
              <p:cNvPr id="16" name="Group 15"/>
              <p:cNvGrpSpPr/>
              <p:nvPr/>
            </p:nvGrpSpPr>
            <p:grpSpPr>
              <a:xfrm>
                <a:off x="5581089" y="3167252"/>
                <a:ext cx="1168716" cy="558639"/>
                <a:chOff x="5502815" y="3209149"/>
                <a:chExt cx="1168716" cy="558639"/>
              </a:xfrm>
            </p:grpSpPr>
            <p:pic>
              <p:nvPicPr>
                <p:cNvPr id="17" name="Picture 16"/>
                <p:cNvPicPr>
                  <a:picLocks noChangeAspect="1"/>
                </p:cNvPicPr>
                <p:nvPr/>
              </p:nvPicPr>
              <p:blipFill>
                <a:blip r:embed="rId6">
                  <a:biLevel thresh="25000"/>
                </a:blip>
                <a:stretch>
                  <a:fillRect/>
                </a:stretch>
              </p:blipFill>
              <p:spPr>
                <a:xfrm>
                  <a:off x="5502815" y="3209149"/>
                  <a:ext cx="449852" cy="558639"/>
                </a:xfrm>
                <a:prstGeom prst="rect">
                  <a:avLst/>
                </a:prstGeom>
              </p:spPr>
            </p:pic>
            <p:pic>
              <p:nvPicPr>
                <p:cNvPr id="18" name="Picture 17"/>
                <p:cNvPicPr>
                  <a:picLocks noChangeAspect="1"/>
                </p:cNvPicPr>
                <p:nvPr/>
              </p:nvPicPr>
              <p:blipFill>
                <a:blip r:embed="rId7">
                  <a:biLevel thresh="25000"/>
                </a:blip>
                <a:stretch>
                  <a:fillRect/>
                </a:stretch>
              </p:blipFill>
              <p:spPr>
                <a:xfrm>
                  <a:off x="6165447" y="3226465"/>
                  <a:ext cx="506084" cy="530709"/>
                </a:xfrm>
                <a:prstGeom prst="rect">
                  <a:avLst/>
                </a:prstGeom>
              </p:spPr>
            </p:pic>
          </p:grpSp>
        </p:grpSp>
        <p:grpSp>
          <p:nvGrpSpPr>
            <p:cNvPr id="9" name="Group 8"/>
            <p:cNvGrpSpPr/>
            <p:nvPr/>
          </p:nvGrpSpPr>
          <p:grpSpPr>
            <a:xfrm>
              <a:off x="7572865" y="3184469"/>
              <a:ext cx="1360565" cy="980584"/>
              <a:chOff x="7572865" y="3184469"/>
              <a:chExt cx="1360565" cy="980584"/>
            </a:xfrm>
          </p:grpSpPr>
          <p:sp>
            <p:nvSpPr>
              <p:cNvPr id="13" name="TextBox 12"/>
              <p:cNvSpPr txBox="1"/>
              <p:nvPr/>
            </p:nvSpPr>
            <p:spPr>
              <a:xfrm>
                <a:off x="7572865" y="3795721"/>
                <a:ext cx="1360565" cy="369332"/>
              </a:xfrm>
              <a:prstGeom prst="rect">
                <a:avLst/>
              </a:prstGeom>
              <a:noFill/>
            </p:spPr>
            <p:txBody>
              <a:bodyPr wrap="none" rtlCol="0">
                <a:spAutoFit/>
              </a:bodyPr>
              <a:lstStyle/>
              <a:p>
                <a:r>
                  <a:rPr lang="en-US" dirty="0">
                    <a:solidFill>
                      <a:prstClr val="white"/>
                    </a:solidFill>
                  </a:rPr>
                  <a:t>Web Hooks</a:t>
                </a:r>
              </a:p>
            </p:txBody>
          </p:sp>
          <p:pic>
            <p:nvPicPr>
              <p:cNvPr id="14" name="Picture 13"/>
              <p:cNvPicPr>
                <a:picLocks noChangeAspect="1"/>
              </p:cNvPicPr>
              <p:nvPr/>
            </p:nvPicPr>
            <p:blipFill>
              <a:blip r:embed="rId8">
                <a:biLevel thresh="25000"/>
              </a:blip>
              <a:stretch>
                <a:fillRect/>
              </a:stretch>
            </p:blipFill>
            <p:spPr>
              <a:xfrm>
                <a:off x="8047707" y="3184469"/>
                <a:ext cx="398196" cy="527457"/>
              </a:xfrm>
              <a:prstGeom prst="rect">
                <a:avLst/>
              </a:prstGeom>
            </p:spPr>
          </p:pic>
        </p:grpSp>
        <p:grpSp>
          <p:nvGrpSpPr>
            <p:cNvPr id="10" name="Group 9"/>
            <p:cNvGrpSpPr/>
            <p:nvPr/>
          </p:nvGrpSpPr>
          <p:grpSpPr>
            <a:xfrm>
              <a:off x="9594937" y="3348808"/>
              <a:ext cx="1085554" cy="816245"/>
              <a:chOff x="9594937" y="3348808"/>
              <a:chExt cx="1085554" cy="816245"/>
            </a:xfrm>
          </p:grpSpPr>
          <p:sp>
            <p:nvSpPr>
              <p:cNvPr id="11" name="TextBox 10"/>
              <p:cNvSpPr txBox="1"/>
              <p:nvPr/>
            </p:nvSpPr>
            <p:spPr>
              <a:xfrm>
                <a:off x="9594937" y="3795721"/>
                <a:ext cx="1085554" cy="369332"/>
              </a:xfrm>
              <a:prstGeom prst="rect">
                <a:avLst/>
              </a:prstGeom>
              <a:noFill/>
            </p:spPr>
            <p:txBody>
              <a:bodyPr wrap="none" rtlCol="0">
                <a:spAutoFit/>
              </a:bodyPr>
              <a:lstStyle/>
              <a:p>
                <a:r>
                  <a:rPr lang="en-US" dirty="0">
                    <a:solidFill>
                      <a:prstClr val="white"/>
                    </a:solidFill>
                  </a:rPr>
                  <a:t>REST API</a:t>
                </a:r>
              </a:p>
            </p:txBody>
          </p:sp>
          <p:pic>
            <p:nvPicPr>
              <p:cNvPr id="12" name="Picture 11"/>
              <p:cNvPicPr>
                <a:picLocks noChangeAspect="1"/>
              </p:cNvPicPr>
              <p:nvPr/>
            </p:nvPicPr>
            <p:blipFill>
              <a:blip r:embed="rId9">
                <a:biLevel thresh="25000"/>
              </a:blip>
              <a:stretch>
                <a:fillRect/>
              </a:stretch>
            </p:blipFill>
            <p:spPr>
              <a:xfrm>
                <a:off x="9891701" y="3348808"/>
                <a:ext cx="492026" cy="195525"/>
              </a:xfrm>
              <a:prstGeom prst="rect">
                <a:avLst/>
              </a:prstGeom>
            </p:spPr>
          </p:pic>
        </p:grpSp>
      </p:grpSp>
      <p:sp>
        <p:nvSpPr>
          <p:cNvPr id="26" name="Title 2"/>
          <p:cNvSpPr txBox="1">
            <a:spLocks/>
          </p:cNvSpPr>
          <p:nvPr/>
        </p:nvSpPr>
        <p:spPr>
          <a:xfrm>
            <a:off x="0" y="1"/>
            <a:ext cx="11640620" cy="533400"/>
          </a:xfrm>
          <a:prstGeom prst="rect">
            <a:avLst/>
          </a:prstGeom>
        </p:spPr>
        <p:txBody>
          <a:bodyPr anchor="ctr">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2000"/>
            <a:r>
              <a:rPr lang="en-US" sz="2800" dirty="0" smtClean="0">
                <a:solidFill>
                  <a:prstClr val="white"/>
                </a:solidFill>
              </a:rPr>
              <a:t>Debug Console (Kudu)</a:t>
            </a:r>
            <a:endParaRPr lang="en-US" sz="2800" dirty="0">
              <a:solidFill>
                <a:prstClr val="white"/>
              </a:solidFill>
            </a:endParaRPr>
          </a:p>
        </p:txBody>
      </p:sp>
    </p:spTree>
    <p:extLst>
      <p:ext uri="{BB962C8B-B14F-4D97-AF65-F5344CB8AC3E}">
        <p14:creationId xmlns:p14="http://schemas.microsoft.com/office/powerpoint/2010/main" val="77290418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79176" y="1505109"/>
            <a:ext cx="10256383" cy="4727522"/>
            <a:chOff x="2366541" y="1904506"/>
            <a:chExt cx="7458919" cy="2934451"/>
          </a:xfrm>
        </p:grpSpPr>
        <p:grpSp>
          <p:nvGrpSpPr>
            <p:cNvPr id="6" name="Group 4"/>
            <p:cNvGrpSpPr/>
            <p:nvPr/>
          </p:nvGrpSpPr>
          <p:grpSpPr>
            <a:xfrm>
              <a:off x="2366541" y="1904506"/>
              <a:ext cx="7458919" cy="2934451"/>
              <a:chOff x="4312504" y="2036620"/>
              <a:chExt cx="5109795" cy="2934451"/>
            </a:xfrm>
            <a:solidFill>
              <a:srgbClr val="1D4380"/>
            </a:solidFill>
          </p:grpSpPr>
          <p:sp>
            <p:nvSpPr>
              <p:cNvPr id="12" name="Rectangle 22"/>
              <p:cNvSpPr/>
              <p:nvPr/>
            </p:nvSpPr>
            <p:spPr>
              <a:xfrm>
                <a:off x="4312505" y="4246676"/>
                <a:ext cx="5109794" cy="724395"/>
              </a:xfrm>
              <a:prstGeom prst="rect">
                <a:avLst/>
              </a:prstGeom>
              <a:grp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prstClr val="white"/>
                    </a:solidFill>
                    <a:latin typeface="Segoe UI Light"/>
                  </a:rPr>
                  <a:t>Azure App Service Web App</a:t>
                </a:r>
              </a:p>
            </p:txBody>
          </p:sp>
          <p:sp>
            <p:nvSpPr>
              <p:cNvPr id="13" name="Rectangle 23"/>
              <p:cNvSpPr/>
              <p:nvPr/>
            </p:nvSpPr>
            <p:spPr>
              <a:xfrm>
                <a:off x="5475919" y="3440399"/>
                <a:ext cx="1916175" cy="729325"/>
              </a:xfrm>
              <a:prstGeom prst="rect">
                <a:avLst/>
              </a:prstGeom>
              <a:grpFill/>
              <a:ln w="38100">
                <a:solidFill>
                  <a:schemeClr val="accent5"/>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dirty="0">
                    <a:solidFill>
                      <a:prstClr val="white"/>
                    </a:solidFill>
                    <a:latin typeface="Segoe UI Light"/>
                  </a:rPr>
                  <a:t>Public Site Extensions</a:t>
                </a:r>
              </a:p>
            </p:txBody>
          </p:sp>
          <p:sp>
            <p:nvSpPr>
              <p:cNvPr id="14" name="Rectangle 24"/>
              <p:cNvSpPr/>
              <p:nvPr/>
            </p:nvSpPr>
            <p:spPr>
              <a:xfrm>
                <a:off x="7449084" y="3440399"/>
                <a:ext cx="1973215" cy="730809"/>
              </a:xfrm>
              <a:prstGeom prst="rect">
                <a:avLst/>
              </a:prstGeom>
              <a:grpFill/>
              <a:ln w="38100">
                <a:solidFill>
                  <a:schemeClr val="accent5"/>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dirty="0">
                    <a:solidFill>
                      <a:prstClr val="white"/>
                    </a:solidFill>
                    <a:latin typeface="Segoe UI Light"/>
                  </a:rPr>
                  <a:t>Private Site Extensions</a:t>
                </a:r>
              </a:p>
            </p:txBody>
          </p:sp>
          <p:sp>
            <p:nvSpPr>
              <p:cNvPr id="15" name="Rectangle 25"/>
              <p:cNvSpPr/>
              <p:nvPr/>
            </p:nvSpPr>
            <p:spPr>
              <a:xfrm>
                <a:off x="4312504" y="2036620"/>
                <a:ext cx="1106424" cy="2134588"/>
              </a:xfrm>
              <a:prstGeom prst="rect">
                <a:avLst/>
              </a:prstGeom>
              <a:grpFill/>
              <a:ln w="38100">
                <a:solidFill>
                  <a:schemeClr val="accent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400" dirty="0">
                    <a:solidFill>
                      <a:prstClr val="white"/>
                    </a:solidFill>
                    <a:latin typeface="Segoe UI Light"/>
                  </a:rPr>
                  <a:t>Web Site</a:t>
                </a:r>
              </a:p>
            </p:txBody>
          </p:sp>
        </p:grpSp>
        <p:sp>
          <p:nvSpPr>
            <p:cNvPr id="7" name="Rectangle 16"/>
            <p:cNvSpPr/>
            <p:nvPr/>
          </p:nvSpPr>
          <p:spPr>
            <a:xfrm>
              <a:off x="4064812" y="2606397"/>
              <a:ext cx="1356953" cy="626421"/>
            </a:xfrm>
            <a:prstGeom prst="rect">
              <a:avLst/>
            </a:prstGeom>
            <a:solidFill>
              <a:srgbClr val="1D4380"/>
            </a:solidFill>
            <a:ln w="381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prstClr val="white"/>
                  </a:solidFill>
                  <a:latin typeface="Segoe UI Light"/>
                </a:rPr>
                <a:t>Kudu</a:t>
              </a:r>
            </a:p>
          </p:txBody>
        </p:sp>
        <p:sp>
          <p:nvSpPr>
            <p:cNvPr id="8" name="Rectangle 17"/>
            <p:cNvSpPr/>
            <p:nvPr/>
          </p:nvSpPr>
          <p:spPr>
            <a:xfrm>
              <a:off x="5504956" y="2606396"/>
              <a:ext cx="1356953" cy="626421"/>
            </a:xfrm>
            <a:prstGeom prst="rect">
              <a:avLst/>
            </a:prstGeom>
            <a:solidFill>
              <a:srgbClr val="1D4380"/>
            </a:solidFill>
            <a:ln w="381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prstClr val="white"/>
                  </a:solidFill>
                  <a:latin typeface="Segoe UI Light"/>
                </a:rPr>
                <a:t>Web Jobs</a:t>
              </a:r>
            </a:p>
          </p:txBody>
        </p:sp>
        <p:sp>
          <p:nvSpPr>
            <p:cNvPr id="9" name="Rectangle 18"/>
            <p:cNvSpPr/>
            <p:nvPr/>
          </p:nvSpPr>
          <p:spPr>
            <a:xfrm>
              <a:off x="4064811" y="1904508"/>
              <a:ext cx="1356953" cy="626421"/>
            </a:xfrm>
            <a:prstGeom prst="rect">
              <a:avLst/>
            </a:prstGeom>
            <a:solidFill>
              <a:srgbClr val="1D4380"/>
            </a:solidFill>
            <a:ln w="381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solidFill>
                    <a:prstClr val="white"/>
                  </a:solidFill>
                  <a:latin typeface="Segoe UI Light"/>
                </a:rPr>
                <a:t>Monaco</a:t>
              </a:r>
            </a:p>
          </p:txBody>
        </p:sp>
        <p:sp>
          <p:nvSpPr>
            <p:cNvPr id="10" name="Rectangle 19"/>
            <p:cNvSpPr/>
            <p:nvPr/>
          </p:nvSpPr>
          <p:spPr>
            <a:xfrm>
              <a:off x="5504954" y="1904506"/>
              <a:ext cx="1356953" cy="626421"/>
            </a:xfrm>
            <a:prstGeom prst="rect">
              <a:avLst/>
            </a:prstGeom>
            <a:solidFill>
              <a:srgbClr val="1D4380"/>
            </a:solidFill>
            <a:ln w="38100">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err="1">
                  <a:solidFill>
                    <a:prstClr val="white"/>
                  </a:solidFill>
                  <a:latin typeface="Segoe UI Light"/>
                </a:rPr>
                <a:t>MSDeploy</a:t>
              </a:r>
              <a:endParaRPr lang="en-US" sz="2400" dirty="0">
                <a:solidFill>
                  <a:prstClr val="white"/>
                </a:solidFill>
                <a:latin typeface="Segoe UI Light"/>
              </a:endParaRPr>
            </a:p>
          </p:txBody>
        </p:sp>
        <p:sp>
          <p:nvSpPr>
            <p:cNvPr id="11" name="Rectangle 20"/>
            <p:cNvSpPr/>
            <p:nvPr/>
          </p:nvSpPr>
          <p:spPr>
            <a:xfrm>
              <a:off x="6945097" y="1904506"/>
              <a:ext cx="2880363" cy="626421"/>
            </a:xfrm>
            <a:prstGeom prst="rect">
              <a:avLst/>
            </a:prstGeom>
            <a:solidFill>
              <a:srgbClr val="1D4380"/>
            </a:solidFill>
            <a:ln w="38100">
              <a:solidFill>
                <a:schemeClr val="accent4"/>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solidFill>
                    <a:prstClr val="white"/>
                  </a:solidFill>
                  <a:latin typeface="Segoe UI Light"/>
                </a:rPr>
                <a:t>Build/Upload Your Own</a:t>
              </a:r>
            </a:p>
          </p:txBody>
        </p:sp>
        <p:sp>
          <p:nvSpPr>
            <p:cNvPr id="16" name="Rectangle 21"/>
            <p:cNvSpPr/>
            <p:nvPr/>
          </p:nvSpPr>
          <p:spPr>
            <a:xfrm>
              <a:off x="6945097" y="2613135"/>
              <a:ext cx="2880363" cy="626421"/>
            </a:xfrm>
            <a:prstGeom prst="rect">
              <a:avLst/>
            </a:prstGeom>
            <a:solidFill>
              <a:srgbClr val="1D4380"/>
            </a:solidFill>
            <a:ln w="38100">
              <a:solidFill>
                <a:schemeClr val="accent6"/>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solidFill>
                    <a:prstClr val="white"/>
                  </a:solidFill>
                  <a:latin typeface="Segoe UI Light"/>
                </a:rPr>
                <a:t>Gallery</a:t>
              </a:r>
            </a:p>
          </p:txBody>
        </p:sp>
      </p:grpSp>
      <p:sp>
        <p:nvSpPr>
          <p:cNvPr id="17" name="Title 2"/>
          <p:cNvSpPr txBox="1">
            <a:spLocks/>
          </p:cNvSpPr>
          <p:nvPr/>
        </p:nvSpPr>
        <p:spPr>
          <a:xfrm>
            <a:off x="0" y="1"/>
            <a:ext cx="11640620" cy="533400"/>
          </a:xfrm>
          <a:prstGeom prst="rect">
            <a:avLst/>
          </a:prstGeom>
        </p:spPr>
        <p:txBody>
          <a:bodyPr anchor="ctr">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2000"/>
            <a:r>
              <a:rPr lang="en-US" sz="2800" dirty="0" smtClean="0">
                <a:solidFill>
                  <a:prstClr val="white"/>
                </a:solidFill>
              </a:rPr>
              <a:t>App Service Web App</a:t>
            </a:r>
            <a:endParaRPr lang="en-US" sz="2800" dirty="0">
              <a:solidFill>
                <a:prstClr val="white"/>
              </a:solidFill>
            </a:endParaRPr>
          </a:p>
        </p:txBody>
      </p:sp>
    </p:spTree>
    <p:extLst>
      <p:ext uri="{BB962C8B-B14F-4D97-AF65-F5344CB8AC3E}">
        <p14:creationId xmlns:p14="http://schemas.microsoft.com/office/powerpoint/2010/main" val="405291074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5130" y="903930"/>
            <a:ext cx="12066871" cy="5262979"/>
          </a:xfrm>
          <a:prstGeom prst="rect">
            <a:avLst/>
          </a:prstGeom>
          <a:noFill/>
          <a:ln w="28575">
            <a:solidFill>
              <a:schemeClr val="bg2">
                <a:lumMod val="50000"/>
              </a:schemeClr>
            </a:solidFill>
          </a:ln>
        </p:spPr>
        <p:txBody>
          <a:bodyPr wrap="square" rtlCol="0" anchor="ctr">
            <a:spAutoFit/>
          </a:bodyPr>
          <a:lstStyle/>
          <a:p>
            <a:r>
              <a:rPr lang="en-US" sz="2800" b="1" dirty="0">
                <a:solidFill>
                  <a:srgbClr val="92D050"/>
                </a:solidFill>
                <a:latin typeface="Consolas" panose="020B0609020204030204" pitchFamily="49" charset="0"/>
                <a:cs typeface="Consolas" panose="020B0609020204030204" pitchFamily="49" charset="0"/>
              </a:rPr>
              <a:t>&gt;: </a:t>
            </a:r>
            <a:r>
              <a:rPr lang="en-US" sz="2800" dirty="0">
                <a:solidFill>
                  <a:srgbClr val="92D050"/>
                </a:solidFill>
                <a:latin typeface="Consolas" panose="020B0609020204030204" pitchFamily="49" charset="0"/>
                <a:cs typeface="Consolas" panose="020B0609020204030204" pitchFamily="49" charset="0"/>
              </a:rPr>
              <a:t>azure site </a:t>
            </a:r>
            <a:r>
              <a:rPr lang="en-US" sz="2800" dirty="0" err="1">
                <a:solidFill>
                  <a:srgbClr val="92D050"/>
                </a:solidFill>
                <a:latin typeface="Consolas" panose="020B0609020204030204" pitchFamily="49" charset="0"/>
                <a:cs typeface="Consolas" panose="020B0609020204030204" pitchFamily="49" charset="0"/>
              </a:rPr>
              <a:t>deploymentscript</a:t>
            </a:r>
            <a:r>
              <a:rPr lang="en-US" sz="2800" dirty="0">
                <a:solidFill>
                  <a:srgbClr val="92D050"/>
                </a:solidFill>
                <a:latin typeface="Consolas" panose="020B0609020204030204" pitchFamily="49" charset="0"/>
                <a:cs typeface="Consolas" panose="020B0609020204030204" pitchFamily="49" charset="0"/>
              </a:rPr>
              <a:t> –h</a:t>
            </a: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a:t>
            </a: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    Generate custom deployment script</a:t>
            </a: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    Usage: site </a:t>
            </a:r>
            <a:r>
              <a:rPr lang="en-US" sz="2800" b="1" dirty="0" err="1">
                <a:solidFill>
                  <a:srgbClr val="92D050"/>
                </a:solidFill>
                <a:latin typeface="Consolas" panose="020B0609020204030204" pitchFamily="49" charset="0"/>
                <a:cs typeface="Consolas" panose="020B0609020204030204" pitchFamily="49" charset="0"/>
              </a:rPr>
              <a:t>deploymentscript</a:t>
            </a:r>
            <a:r>
              <a:rPr lang="en-US" sz="2800" b="1" dirty="0">
                <a:solidFill>
                  <a:srgbClr val="92D050"/>
                </a:solidFill>
                <a:latin typeface="Consolas" panose="020B0609020204030204" pitchFamily="49" charset="0"/>
                <a:cs typeface="Consolas" panose="020B0609020204030204" pitchFamily="49" charset="0"/>
              </a:rPr>
              <a:t> [options]</a:t>
            </a: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a:t>
            </a: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    Options:</a:t>
            </a: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      --</a:t>
            </a:r>
            <a:r>
              <a:rPr lang="en-US" sz="2800" b="1" dirty="0" err="1">
                <a:solidFill>
                  <a:srgbClr val="92D050"/>
                </a:solidFill>
                <a:latin typeface="Consolas" panose="020B0609020204030204" pitchFamily="49" charset="0"/>
                <a:cs typeface="Consolas" panose="020B0609020204030204" pitchFamily="49" charset="0"/>
              </a:rPr>
              <a:t>aspWAP</a:t>
            </a:r>
            <a:r>
              <a:rPr lang="en-US" sz="2800" b="1" dirty="0">
                <a:solidFill>
                  <a:srgbClr val="92D050"/>
                </a:solidFill>
                <a:latin typeface="Consolas" panose="020B0609020204030204" pitchFamily="49" charset="0"/>
                <a:cs typeface="Consolas" panose="020B0609020204030204" pitchFamily="49" charset="0"/>
              </a:rPr>
              <a:t> &lt;</a:t>
            </a:r>
            <a:r>
              <a:rPr lang="en-US" sz="2800" b="1" dirty="0" err="1">
                <a:solidFill>
                  <a:srgbClr val="92D050"/>
                </a:solidFill>
                <a:latin typeface="Consolas" panose="020B0609020204030204" pitchFamily="49" charset="0"/>
                <a:cs typeface="Consolas" panose="020B0609020204030204" pitchFamily="49" charset="0"/>
              </a:rPr>
              <a:t>projectFilePath</a:t>
            </a:r>
            <a:r>
              <a:rPr lang="en-US" sz="2800" b="1" dirty="0">
                <a:solidFill>
                  <a:srgbClr val="92D050"/>
                </a:solidFill>
                <a:latin typeface="Consolas" panose="020B0609020204030204" pitchFamily="49" charset="0"/>
                <a:cs typeface="Consolas" panose="020B0609020204030204" pitchFamily="49" charset="0"/>
              </a:rPr>
              <a:t>&gt;       </a:t>
            </a: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      --</a:t>
            </a:r>
            <a:r>
              <a:rPr lang="en-US" sz="2800" b="1" dirty="0" err="1">
                <a:solidFill>
                  <a:srgbClr val="92D050"/>
                </a:solidFill>
                <a:latin typeface="Consolas" panose="020B0609020204030204" pitchFamily="49" charset="0"/>
                <a:cs typeface="Consolas" panose="020B0609020204030204" pitchFamily="49" charset="0"/>
              </a:rPr>
              <a:t>aspWebSite</a:t>
            </a:r>
            <a:endParaRPr lang="en-US" sz="2800" b="1" dirty="0">
              <a:solidFill>
                <a:srgbClr val="92D050"/>
              </a:solidFill>
              <a:latin typeface="Consolas" panose="020B0609020204030204" pitchFamily="49" charset="0"/>
              <a:cs typeface="Consolas" panose="020B0609020204030204" pitchFamily="49" charset="0"/>
            </a:endParaRP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      --node</a:t>
            </a: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      --</a:t>
            </a:r>
            <a:r>
              <a:rPr lang="en-US" sz="2800" b="1" dirty="0" err="1">
                <a:solidFill>
                  <a:srgbClr val="92D050"/>
                </a:solidFill>
                <a:latin typeface="Consolas" panose="020B0609020204030204" pitchFamily="49" charset="0"/>
                <a:cs typeface="Consolas" panose="020B0609020204030204" pitchFamily="49" charset="0"/>
              </a:rPr>
              <a:t>php</a:t>
            </a:r>
            <a:endParaRPr lang="en-US" sz="2800" b="1" dirty="0">
              <a:solidFill>
                <a:srgbClr val="92D050"/>
              </a:solidFill>
              <a:latin typeface="Consolas" panose="020B0609020204030204" pitchFamily="49" charset="0"/>
              <a:cs typeface="Consolas" panose="020B0609020204030204" pitchFamily="49" charset="0"/>
            </a:endParaRP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      --python</a:t>
            </a:r>
          </a:p>
          <a:p>
            <a:r>
              <a:rPr lang="en-US" sz="2800" b="1" dirty="0">
                <a:solidFill>
                  <a:srgbClr val="00ABEC"/>
                </a:solidFill>
                <a:latin typeface="Consolas" panose="020B0609020204030204" pitchFamily="49" charset="0"/>
                <a:cs typeface="Consolas" panose="020B0609020204030204" pitchFamily="49" charset="0"/>
              </a:rPr>
              <a:t>help</a:t>
            </a:r>
            <a:r>
              <a:rPr lang="en-US" sz="2800" b="1" dirty="0">
                <a:solidFill>
                  <a:srgbClr val="92D050"/>
                </a:solidFill>
                <a:latin typeface="Consolas" panose="020B0609020204030204" pitchFamily="49" charset="0"/>
                <a:cs typeface="Consolas" panose="020B0609020204030204" pitchFamily="49" charset="0"/>
              </a:rPr>
              <a:t>:      --basic</a:t>
            </a:r>
          </a:p>
        </p:txBody>
      </p:sp>
      <p:sp>
        <p:nvSpPr>
          <p:cNvPr id="5" name="TextBox 4"/>
          <p:cNvSpPr txBox="1"/>
          <p:nvPr/>
        </p:nvSpPr>
        <p:spPr>
          <a:xfrm>
            <a:off x="1" y="6166909"/>
            <a:ext cx="12192000" cy="691091"/>
          </a:xfrm>
          <a:prstGeom prst="rect">
            <a:avLst/>
          </a:prstGeom>
          <a:noFill/>
        </p:spPr>
        <p:txBody>
          <a:bodyPr wrap="square" rtlCol="0" anchor="ctr">
            <a:noAutofit/>
          </a:bodyPr>
          <a:lstStyle/>
          <a:p>
            <a:pPr marL="252000"/>
            <a:r>
              <a:rPr lang="en-US" sz="2400" dirty="0">
                <a:solidFill>
                  <a:prstClr val="white"/>
                </a:solidFill>
              </a:rPr>
              <a:t>xplat-cli: Microsoft Azure Cross Platform Command-Line Tools</a:t>
            </a:r>
          </a:p>
        </p:txBody>
      </p:sp>
      <p:sp>
        <p:nvSpPr>
          <p:cNvPr id="6" name="Title 2"/>
          <p:cNvSpPr txBox="1">
            <a:spLocks/>
          </p:cNvSpPr>
          <p:nvPr/>
        </p:nvSpPr>
        <p:spPr>
          <a:xfrm>
            <a:off x="0" y="1"/>
            <a:ext cx="11640620" cy="533400"/>
          </a:xfrm>
          <a:prstGeom prst="rect">
            <a:avLst/>
          </a:prstGeom>
        </p:spPr>
        <p:txBody>
          <a:bodyPr anchor="ctr">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2000"/>
            <a:r>
              <a:rPr lang="en-US" sz="2800" dirty="0" smtClean="0">
                <a:solidFill>
                  <a:prstClr val="white"/>
                </a:solidFill>
              </a:rPr>
              <a:t>Customizing the Deployment</a:t>
            </a:r>
            <a:endParaRPr lang="en-US" sz="2800" dirty="0">
              <a:solidFill>
                <a:prstClr val="white"/>
              </a:solidFill>
            </a:endParaRPr>
          </a:p>
        </p:txBody>
      </p:sp>
    </p:spTree>
    <p:extLst>
      <p:ext uri="{BB962C8B-B14F-4D97-AF65-F5344CB8AC3E}">
        <p14:creationId xmlns:p14="http://schemas.microsoft.com/office/powerpoint/2010/main" val="336240738"/>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5129" y="134754"/>
            <a:ext cx="12066872" cy="646331"/>
          </a:xfrm>
          <a:prstGeom prst="rect">
            <a:avLst/>
          </a:prstGeom>
          <a:noFill/>
        </p:spPr>
        <p:txBody>
          <a:bodyPr wrap="square" rtlCol="0">
            <a:spAutoFit/>
          </a:bodyPr>
          <a:lstStyle/>
          <a:p>
            <a:pPr algn="r"/>
            <a:r>
              <a:rPr lang="en-US" sz="3600" dirty="0">
                <a:solidFill>
                  <a:prstClr val="white"/>
                </a:solidFill>
              </a:rPr>
              <a:t>Site Extensions</a:t>
            </a:r>
          </a:p>
        </p:txBody>
      </p:sp>
      <p:pic>
        <p:nvPicPr>
          <p:cNvPr id="5" name="Picture 4"/>
          <p:cNvPicPr>
            <a:picLocks noChangeAspect="1"/>
          </p:cNvPicPr>
          <p:nvPr/>
        </p:nvPicPr>
        <p:blipFill>
          <a:blip r:embed="rId2"/>
          <a:stretch>
            <a:fillRect/>
          </a:stretch>
        </p:blipFill>
        <p:spPr>
          <a:xfrm>
            <a:off x="518166" y="781085"/>
            <a:ext cx="7818198" cy="3581521"/>
          </a:xfrm>
          <a:prstGeom prst="rect">
            <a:avLst/>
          </a:prstGeom>
        </p:spPr>
      </p:pic>
      <p:pic>
        <p:nvPicPr>
          <p:cNvPr id="6" name="Picture 5"/>
          <p:cNvPicPr>
            <a:picLocks noChangeAspect="1"/>
          </p:cNvPicPr>
          <p:nvPr/>
        </p:nvPicPr>
        <p:blipFill>
          <a:blip r:embed="rId3"/>
          <a:stretch>
            <a:fillRect/>
          </a:stretch>
        </p:blipFill>
        <p:spPr>
          <a:xfrm>
            <a:off x="1250066" y="1566640"/>
            <a:ext cx="8054149" cy="3529994"/>
          </a:xfrm>
          <a:prstGeom prst="rect">
            <a:avLst/>
          </a:prstGeom>
        </p:spPr>
      </p:pic>
    </p:spTree>
    <p:extLst>
      <p:ext uri="{BB962C8B-B14F-4D97-AF65-F5344CB8AC3E}">
        <p14:creationId xmlns:p14="http://schemas.microsoft.com/office/powerpoint/2010/main" val="621312652"/>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Arrow Connector 27"/>
          <p:cNvCxnSpPr/>
          <p:nvPr/>
        </p:nvCxnSpPr>
        <p:spPr>
          <a:xfrm flipV="1">
            <a:off x="2733470" y="3517320"/>
            <a:ext cx="6164297" cy="11574"/>
          </a:xfrm>
          <a:prstGeom prst="straightConnector1">
            <a:avLst/>
          </a:prstGeom>
          <a:ln w="57150">
            <a:solidFill>
              <a:srgbClr val="00B050"/>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flipV="1">
            <a:off x="2733470" y="3517320"/>
            <a:ext cx="6164297" cy="1378"/>
          </a:xfrm>
          <a:prstGeom prst="straightConnector1">
            <a:avLst/>
          </a:prstGeom>
          <a:ln w="57150">
            <a:solidFill>
              <a:srgbClr val="00B050"/>
            </a:solidFill>
            <a:prstDash val="dashDot"/>
            <a:tailEnd type="triangle"/>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25129" y="134754"/>
            <a:ext cx="12066872" cy="646331"/>
          </a:xfrm>
          <a:prstGeom prst="rect">
            <a:avLst/>
          </a:prstGeom>
          <a:noFill/>
        </p:spPr>
        <p:txBody>
          <a:bodyPr wrap="square" rtlCol="0">
            <a:spAutoFit/>
          </a:bodyPr>
          <a:lstStyle/>
          <a:p>
            <a:pPr algn="r"/>
            <a:r>
              <a:rPr lang="en-US" sz="3600" dirty="0" err="1">
                <a:solidFill>
                  <a:prstClr val="white"/>
                </a:solidFill>
              </a:rPr>
              <a:t>WebSockets</a:t>
            </a:r>
            <a:endParaRPr lang="en-US" sz="3600" dirty="0">
              <a:solidFill>
                <a:prstClr val="white"/>
              </a:solidFill>
            </a:endParaRPr>
          </a:p>
        </p:txBody>
      </p:sp>
      <p:sp>
        <p:nvSpPr>
          <p:cNvPr id="13" name="Rectangle 12"/>
          <p:cNvSpPr/>
          <p:nvPr/>
        </p:nvSpPr>
        <p:spPr>
          <a:xfrm>
            <a:off x="0" y="5405376"/>
            <a:ext cx="12192001" cy="1452623"/>
          </a:xfrm>
          <a:prstGeom prst="rect">
            <a:avLst/>
          </a:prstGeom>
          <a:solidFill>
            <a:srgbClr val="19396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4" name="TextBox 13"/>
          <p:cNvSpPr txBox="1"/>
          <p:nvPr/>
        </p:nvSpPr>
        <p:spPr>
          <a:xfrm>
            <a:off x="2858946" y="5528753"/>
            <a:ext cx="868101" cy="769441"/>
          </a:xfrm>
          <a:prstGeom prst="rect">
            <a:avLst/>
          </a:prstGeom>
          <a:noFill/>
        </p:spPr>
        <p:txBody>
          <a:bodyPr wrap="square" rtlCol="0">
            <a:spAutoFit/>
          </a:bodyPr>
          <a:lstStyle/>
          <a:p>
            <a:pPr algn="ctr"/>
            <a:r>
              <a:rPr lang="en-US" sz="4400" b="1" dirty="0">
                <a:solidFill>
                  <a:srgbClr val="FFFFFF"/>
                </a:solidFill>
              </a:rPr>
              <a:t>5</a:t>
            </a:r>
          </a:p>
        </p:txBody>
      </p:sp>
      <p:sp>
        <p:nvSpPr>
          <p:cNvPr id="15" name="TextBox 14"/>
          <p:cNvSpPr txBox="1"/>
          <p:nvPr/>
        </p:nvSpPr>
        <p:spPr>
          <a:xfrm>
            <a:off x="259775" y="5497975"/>
            <a:ext cx="1967205" cy="830997"/>
          </a:xfrm>
          <a:prstGeom prst="rect">
            <a:avLst/>
          </a:prstGeom>
          <a:noFill/>
        </p:spPr>
        <p:txBody>
          <a:bodyPr wrap="none" rtlCol="0">
            <a:spAutoFit/>
          </a:bodyPr>
          <a:lstStyle/>
          <a:p>
            <a:r>
              <a:rPr lang="en-US" sz="2400" b="1" dirty="0">
                <a:solidFill>
                  <a:srgbClr val="FFFFFF"/>
                </a:solidFill>
              </a:rPr>
              <a:t>Concurrent</a:t>
            </a:r>
          </a:p>
          <a:p>
            <a:r>
              <a:rPr lang="en-US" sz="2400" b="1" dirty="0">
                <a:solidFill>
                  <a:srgbClr val="FFFFFF"/>
                </a:solidFill>
              </a:rPr>
              <a:t>Connections</a:t>
            </a:r>
          </a:p>
        </p:txBody>
      </p:sp>
      <p:sp>
        <p:nvSpPr>
          <p:cNvPr id="16" name="TextBox 15"/>
          <p:cNvSpPr txBox="1"/>
          <p:nvPr/>
        </p:nvSpPr>
        <p:spPr>
          <a:xfrm>
            <a:off x="259775" y="6372776"/>
            <a:ext cx="606256" cy="400110"/>
          </a:xfrm>
          <a:prstGeom prst="rect">
            <a:avLst/>
          </a:prstGeom>
          <a:noFill/>
        </p:spPr>
        <p:txBody>
          <a:bodyPr wrap="none" rtlCol="0">
            <a:spAutoFit/>
          </a:bodyPr>
          <a:lstStyle/>
          <a:p>
            <a:r>
              <a:rPr lang="en-US" sz="2000" dirty="0">
                <a:solidFill>
                  <a:srgbClr val="FFFFFF"/>
                </a:solidFill>
              </a:rPr>
              <a:t>Tier</a:t>
            </a:r>
          </a:p>
        </p:txBody>
      </p:sp>
      <p:sp>
        <p:nvSpPr>
          <p:cNvPr id="17" name="TextBox 16"/>
          <p:cNvSpPr txBox="1"/>
          <p:nvPr/>
        </p:nvSpPr>
        <p:spPr>
          <a:xfrm>
            <a:off x="2960308" y="6372776"/>
            <a:ext cx="665375" cy="400110"/>
          </a:xfrm>
          <a:prstGeom prst="rect">
            <a:avLst/>
          </a:prstGeom>
          <a:noFill/>
        </p:spPr>
        <p:txBody>
          <a:bodyPr wrap="none" rtlCol="0">
            <a:spAutoFit/>
          </a:bodyPr>
          <a:lstStyle/>
          <a:p>
            <a:pPr algn="ctr"/>
            <a:r>
              <a:rPr lang="en-US" sz="2000" dirty="0">
                <a:solidFill>
                  <a:srgbClr val="FFFFFF"/>
                </a:solidFill>
              </a:rPr>
              <a:t>Free</a:t>
            </a:r>
          </a:p>
        </p:txBody>
      </p:sp>
      <p:sp>
        <p:nvSpPr>
          <p:cNvPr id="18" name="TextBox 17"/>
          <p:cNvSpPr txBox="1"/>
          <p:nvPr/>
        </p:nvSpPr>
        <p:spPr>
          <a:xfrm>
            <a:off x="4746110" y="5528753"/>
            <a:ext cx="868101" cy="769441"/>
          </a:xfrm>
          <a:prstGeom prst="rect">
            <a:avLst/>
          </a:prstGeom>
          <a:noFill/>
        </p:spPr>
        <p:txBody>
          <a:bodyPr wrap="square" rtlCol="0">
            <a:spAutoFit/>
          </a:bodyPr>
          <a:lstStyle/>
          <a:p>
            <a:pPr algn="ctr"/>
            <a:r>
              <a:rPr lang="en-US" sz="4400" b="1" dirty="0">
                <a:solidFill>
                  <a:srgbClr val="FFFFFF"/>
                </a:solidFill>
              </a:rPr>
              <a:t>35</a:t>
            </a:r>
          </a:p>
        </p:txBody>
      </p:sp>
      <p:sp>
        <p:nvSpPr>
          <p:cNvPr id="19" name="TextBox 18"/>
          <p:cNvSpPr txBox="1"/>
          <p:nvPr/>
        </p:nvSpPr>
        <p:spPr>
          <a:xfrm>
            <a:off x="4695989" y="6372776"/>
            <a:ext cx="968342" cy="400110"/>
          </a:xfrm>
          <a:prstGeom prst="rect">
            <a:avLst/>
          </a:prstGeom>
          <a:noFill/>
        </p:spPr>
        <p:txBody>
          <a:bodyPr wrap="none" rtlCol="0">
            <a:spAutoFit/>
          </a:bodyPr>
          <a:lstStyle/>
          <a:p>
            <a:pPr algn="ctr"/>
            <a:r>
              <a:rPr lang="en-US" sz="2000" dirty="0">
                <a:solidFill>
                  <a:srgbClr val="FFFFFF"/>
                </a:solidFill>
              </a:rPr>
              <a:t>Shared</a:t>
            </a:r>
          </a:p>
        </p:txBody>
      </p:sp>
      <p:sp>
        <p:nvSpPr>
          <p:cNvPr id="21" name="TextBox 20"/>
          <p:cNvSpPr txBox="1"/>
          <p:nvPr/>
        </p:nvSpPr>
        <p:spPr>
          <a:xfrm>
            <a:off x="6633274" y="5528753"/>
            <a:ext cx="1275880" cy="769441"/>
          </a:xfrm>
          <a:prstGeom prst="rect">
            <a:avLst/>
          </a:prstGeom>
          <a:noFill/>
        </p:spPr>
        <p:txBody>
          <a:bodyPr wrap="square" rtlCol="0">
            <a:spAutoFit/>
          </a:bodyPr>
          <a:lstStyle/>
          <a:p>
            <a:pPr algn="ctr"/>
            <a:r>
              <a:rPr lang="en-US" sz="4400" b="1" dirty="0">
                <a:solidFill>
                  <a:srgbClr val="FFFFFF"/>
                </a:solidFill>
              </a:rPr>
              <a:t>350</a:t>
            </a:r>
          </a:p>
        </p:txBody>
      </p:sp>
      <p:sp>
        <p:nvSpPr>
          <p:cNvPr id="22" name="TextBox 21"/>
          <p:cNvSpPr txBox="1"/>
          <p:nvPr/>
        </p:nvSpPr>
        <p:spPr>
          <a:xfrm>
            <a:off x="6231805" y="6372776"/>
            <a:ext cx="2078818" cy="400110"/>
          </a:xfrm>
          <a:prstGeom prst="rect">
            <a:avLst/>
          </a:prstGeom>
          <a:noFill/>
        </p:spPr>
        <p:txBody>
          <a:bodyPr wrap="square" rtlCol="0">
            <a:spAutoFit/>
          </a:bodyPr>
          <a:lstStyle/>
          <a:p>
            <a:pPr algn="ctr"/>
            <a:r>
              <a:rPr lang="en-US" sz="2000" dirty="0">
                <a:solidFill>
                  <a:srgbClr val="FFFFFF"/>
                </a:solidFill>
              </a:rPr>
              <a:t>Basic / Standard</a:t>
            </a:r>
          </a:p>
        </p:txBody>
      </p:sp>
      <p:sp>
        <p:nvSpPr>
          <p:cNvPr id="23" name="TextBox 22"/>
          <p:cNvSpPr txBox="1"/>
          <p:nvPr/>
        </p:nvSpPr>
        <p:spPr>
          <a:xfrm>
            <a:off x="9450188" y="6372776"/>
            <a:ext cx="1200778" cy="400110"/>
          </a:xfrm>
          <a:prstGeom prst="rect">
            <a:avLst/>
          </a:prstGeom>
          <a:noFill/>
        </p:spPr>
        <p:txBody>
          <a:bodyPr wrap="none" rtlCol="0">
            <a:spAutoFit/>
          </a:bodyPr>
          <a:lstStyle/>
          <a:p>
            <a:r>
              <a:rPr lang="en-US" sz="2000" dirty="0">
                <a:solidFill>
                  <a:srgbClr val="FFFFFF"/>
                </a:solidFill>
              </a:rPr>
              <a:t>Premium</a:t>
            </a:r>
          </a:p>
        </p:txBody>
      </p:sp>
      <p:sp>
        <p:nvSpPr>
          <p:cNvPr id="24" name="TextBox 23"/>
          <p:cNvSpPr txBox="1"/>
          <p:nvPr/>
        </p:nvSpPr>
        <p:spPr>
          <a:xfrm>
            <a:off x="8514918" y="5528753"/>
            <a:ext cx="3071319" cy="769441"/>
          </a:xfrm>
          <a:prstGeom prst="rect">
            <a:avLst/>
          </a:prstGeom>
          <a:noFill/>
        </p:spPr>
        <p:txBody>
          <a:bodyPr wrap="square" rtlCol="0">
            <a:spAutoFit/>
          </a:bodyPr>
          <a:lstStyle/>
          <a:p>
            <a:pPr algn="ctr"/>
            <a:r>
              <a:rPr lang="en-US" sz="4400" b="1" dirty="0">
                <a:solidFill>
                  <a:srgbClr val="FFFFFF"/>
                </a:solidFill>
              </a:rPr>
              <a:t>Unlimited</a:t>
            </a:r>
          </a:p>
        </p:txBody>
      </p:sp>
      <p:pic>
        <p:nvPicPr>
          <p:cNvPr id="25" name="Picture 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450188" y="2670750"/>
            <a:ext cx="1730956" cy="1716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8"/>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305705" y="2664319"/>
            <a:ext cx="1875344" cy="172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Straight Connector 3"/>
          <p:cNvCxnSpPr/>
          <p:nvPr/>
        </p:nvCxnSpPr>
        <p:spPr>
          <a:xfrm>
            <a:off x="2733470" y="3505056"/>
            <a:ext cx="6164297" cy="0"/>
          </a:xfrm>
          <a:prstGeom prst="line">
            <a:avLst/>
          </a:prstGeom>
          <a:ln w="76200">
            <a:solidFill>
              <a:srgbClr val="92D050"/>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3786823" y="3841170"/>
            <a:ext cx="4057590" cy="400110"/>
          </a:xfrm>
          <a:prstGeom prst="rect">
            <a:avLst/>
          </a:prstGeom>
          <a:noFill/>
        </p:spPr>
        <p:txBody>
          <a:bodyPr wrap="square" rtlCol="0">
            <a:spAutoFit/>
          </a:bodyPr>
          <a:lstStyle/>
          <a:p>
            <a:pPr algn="ctr"/>
            <a:r>
              <a:rPr lang="en-US" sz="2000" dirty="0">
                <a:solidFill>
                  <a:srgbClr val="FFFFFF"/>
                </a:solidFill>
              </a:rPr>
              <a:t>Persistent Connection</a:t>
            </a:r>
          </a:p>
        </p:txBody>
      </p:sp>
    </p:spTree>
    <p:extLst>
      <p:ext uri="{BB962C8B-B14F-4D97-AF65-F5344CB8AC3E}">
        <p14:creationId xmlns:p14="http://schemas.microsoft.com/office/powerpoint/2010/main" val="13514919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1000"/>
                                        <p:tgtEl>
                                          <p:spTgt spid="28"/>
                                        </p:tgtEl>
                                      </p:cBhvr>
                                    </p:animEffect>
                                  </p:childTnLst>
                                </p:cTn>
                              </p:par>
                            </p:childTnLst>
                          </p:cTn>
                        </p:par>
                        <p:par>
                          <p:cTn id="8" fill="hold">
                            <p:stCondLst>
                              <p:cond delay="1000"/>
                            </p:stCondLst>
                            <p:childTnLst>
                              <p:par>
                                <p:cTn id="9" presetID="1" presetClass="exit" presetSubtype="0" fill="hold" nodeType="afterEffect">
                                  <p:stCondLst>
                                    <p:cond delay="1000"/>
                                  </p:stCondLst>
                                  <p:childTnLst>
                                    <p:set>
                                      <p:cBhvr>
                                        <p:cTn id="10" dur="1" fill="hold">
                                          <p:stCondLst>
                                            <p:cond delay="0"/>
                                          </p:stCondLst>
                                        </p:cTn>
                                        <p:tgtEl>
                                          <p:spTgt spid="2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nodeType="clickEffect">
                                  <p:stCondLst>
                                    <p:cond delay="500"/>
                                  </p:stCondLst>
                                  <p:childTnLst>
                                    <p:set>
                                      <p:cBhvr>
                                        <p:cTn id="14" dur="1" fill="hold">
                                          <p:stCondLst>
                                            <p:cond delay="0"/>
                                          </p:stCondLst>
                                        </p:cTn>
                                        <p:tgtEl>
                                          <p:spTgt spid="34"/>
                                        </p:tgtEl>
                                        <p:attrNameLst>
                                          <p:attrName>style.visibility</p:attrName>
                                        </p:attrNameLst>
                                      </p:cBhvr>
                                      <p:to>
                                        <p:strVal val="visible"/>
                                      </p:to>
                                    </p:set>
                                    <p:animEffect transition="in" filter="wipe(right)">
                                      <p:cBhvr>
                                        <p:cTn id="15" dur="1000"/>
                                        <p:tgtEl>
                                          <p:spTgt spid="34"/>
                                        </p:tgtEl>
                                      </p:cBhvr>
                                    </p:animEffect>
                                  </p:childTnLst>
                                </p:cTn>
                              </p:par>
                            </p:childTnLst>
                          </p:cTn>
                        </p:par>
                        <p:par>
                          <p:cTn id="16" fill="hold">
                            <p:stCondLst>
                              <p:cond delay="1500"/>
                            </p:stCondLst>
                            <p:childTnLst>
                              <p:par>
                                <p:cTn id="17" presetID="1" presetClass="exit" presetSubtype="0" fill="hold" nodeType="afterEffect">
                                  <p:stCondLst>
                                    <p:cond delay="1000"/>
                                  </p:stCondLst>
                                  <p:childTnLst>
                                    <p:set>
                                      <p:cBhvr>
                                        <p:cTn id="18" dur="1" fill="hold">
                                          <p:stCondLst>
                                            <p:cond delay="0"/>
                                          </p:stCondLst>
                                        </p:cTn>
                                        <p:tgtEl>
                                          <p:spTgt spid="34"/>
                                        </p:tgtEl>
                                        <p:attrNameLst>
                                          <p:attrName>style.visibility</p:attrName>
                                        </p:attrNameLst>
                                      </p:cBhvr>
                                      <p:to>
                                        <p:strVal val="hidden"/>
                                      </p:to>
                                    </p:set>
                                  </p:childTnLst>
                                </p:cTn>
                              </p:par>
                            </p:childTnLst>
                          </p:cTn>
                        </p:par>
                        <p:par>
                          <p:cTn id="19" fill="hold">
                            <p:stCondLst>
                              <p:cond delay="2500"/>
                            </p:stCondLst>
                            <p:childTnLst>
                              <p:par>
                                <p:cTn id="20" presetID="16" presetClass="entr" presetSubtype="21" fill="hold" nodeType="afterEffect">
                                  <p:stCondLst>
                                    <p:cond delay="500"/>
                                  </p:stCondLst>
                                  <p:childTnLst>
                                    <p:set>
                                      <p:cBhvr>
                                        <p:cTn id="21" dur="1" fill="hold">
                                          <p:stCondLst>
                                            <p:cond delay="0"/>
                                          </p:stCondLst>
                                        </p:cTn>
                                        <p:tgtEl>
                                          <p:spTgt spid="4"/>
                                        </p:tgtEl>
                                        <p:attrNameLst>
                                          <p:attrName>style.visibility</p:attrName>
                                        </p:attrNameLst>
                                      </p:cBhvr>
                                      <p:to>
                                        <p:strVal val="visible"/>
                                      </p:to>
                                    </p:set>
                                    <p:animEffect transition="in" filter="barn(inVertical)">
                                      <p:cBhvr>
                                        <p:cTn id="22" dur="2000"/>
                                        <p:tgtEl>
                                          <p:spTgt spid="4"/>
                                        </p:tgtEl>
                                      </p:cBhvr>
                                    </p:animEffect>
                                  </p:childTnLst>
                                </p:cTn>
                              </p:par>
                            </p:childTnLst>
                          </p:cTn>
                        </p:par>
                        <p:par>
                          <p:cTn id="23" fill="hold">
                            <p:stCondLst>
                              <p:cond delay="5000"/>
                            </p:stCondLst>
                            <p:childTnLst>
                              <p:par>
                                <p:cTn id="24" presetID="10" presetClass="entr" presetSubtype="0"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5129" y="134754"/>
            <a:ext cx="12066872" cy="646331"/>
          </a:xfrm>
          <a:prstGeom prst="rect">
            <a:avLst/>
          </a:prstGeom>
          <a:noFill/>
        </p:spPr>
        <p:txBody>
          <a:bodyPr wrap="square" rtlCol="0">
            <a:spAutoFit/>
          </a:bodyPr>
          <a:lstStyle/>
          <a:p>
            <a:pPr algn="r"/>
            <a:r>
              <a:rPr lang="en-US" sz="3600" dirty="0">
                <a:solidFill>
                  <a:prstClr val="white"/>
                </a:solidFill>
              </a:rPr>
              <a:t>App Service Plan</a:t>
            </a:r>
          </a:p>
        </p:txBody>
      </p:sp>
      <p:grpSp>
        <p:nvGrpSpPr>
          <p:cNvPr id="15" name="Group 14"/>
          <p:cNvGrpSpPr/>
          <p:nvPr/>
        </p:nvGrpSpPr>
        <p:grpSpPr>
          <a:xfrm>
            <a:off x="1558924" y="2888990"/>
            <a:ext cx="2737416" cy="2209205"/>
            <a:chOff x="503667" y="2888990"/>
            <a:chExt cx="2737416" cy="2209205"/>
          </a:xfrm>
        </p:grpSpPr>
        <p:pic>
          <p:nvPicPr>
            <p:cNvPr id="4" name="Picture 1"/>
            <p:cNvPicPr>
              <a:picLocks noChangeAspect="1"/>
            </p:cNvPicPr>
            <p:nvPr/>
          </p:nvPicPr>
          <p:blipFill>
            <a:blip r:embed="rId3" cstate="print">
              <a:biLevel thresh="50000"/>
              <a:extLst>
                <a:ext uri="{28A0092B-C50C-407E-A947-70E740481C1C}">
                  <a14:useLocalDpi xmlns:a14="http://schemas.microsoft.com/office/drawing/2010/main" val="0"/>
                </a:ext>
              </a:extLst>
            </a:blip>
            <a:srcRect/>
            <a:stretch>
              <a:fillRect/>
            </a:stretch>
          </p:blipFill>
          <p:spPr bwMode="auto">
            <a:xfrm>
              <a:off x="983809" y="2888990"/>
              <a:ext cx="1777132" cy="1772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20"/>
            <p:cNvSpPr txBox="1"/>
            <p:nvPr/>
          </p:nvSpPr>
          <p:spPr>
            <a:xfrm>
              <a:off x="503667" y="4636530"/>
              <a:ext cx="2737416" cy="461665"/>
            </a:xfrm>
            <a:prstGeom prst="rect">
              <a:avLst/>
            </a:prstGeom>
            <a:noFill/>
          </p:spPr>
          <p:txBody>
            <a:bodyPr wrap="none" rtlCol="0">
              <a:spAutoFit/>
            </a:bodyPr>
            <a:lstStyle/>
            <a:p>
              <a:pPr algn="ctr"/>
              <a:r>
                <a:rPr lang="en-US" sz="2400" dirty="0">
                  <a:solidFill>
                    <a:srgbClr val="FFFFFF"/>
                  </a:solidFill>
                </a:rPr>
                <a:t>Azure Subscription</a:t>
              </a:r>
            </a:p>
          </p:txBody>
        </p:sp>
      </p:grpSp>
      <p:grpSp>
        <p:nvGrpSpPr>
          <p:cNvPr id="14" name="Group 13"/>
          <p:cNvGrpSpPr/>
          <p:nvPr/>
        </p:nvGrpSpPr>
        <p:grpSpPr>
          <a:xfrm>
            <a:off x="5271081" y="2990636"/>
            <a:ext cx="1704313" cy="2107559"/>
            <a:chOff x="4326946" y="3041459"/>
            <a:chExt cx="1704313" cy="2107559"/>
          </a:xfrm>
        </p:grpSpPr>
        <p:sp>
          <p:nvSpPr>
            <p:cNvPr id="6" name="TextBox 17"/>
            <p:cNvSpPr txBox="1"/>
            <p:nvPr/>
          </p:nvSpPr>
          <p:spPr>
            <a:xfrm>
              <a:off x="4991726" y="3041459"/>
              <a:ext cx="374754" cy="1569660"/>
            </a:xfrm>
            <a:prstGeom prst="rect">
              <a:avLst/>
            </a:prstGeom>
            <a:noFill/>
          </p:spPr>
          <p:txBody>
            <a:bodyPr wrap="square" rtlCol="0">
              <a:spAutoFit/>
            </a:bodyPr>
            <a:lstStyle/>
            <a:p>
              <a:pPr algn="ctr"/>
              <a:r>
                <a:rPr lang="en-US" sz="9600" dirty="0">
                  <a:solidFill>
                    <a:srgbClr val="FFFFFF"/>
                  </a:solidFill>
                </a:rPr>
                <a:t>$</a:t>
              </a:r>
            </a:p>
          </p:txBody>
        </p:sp>
        <p:sp>
          <p:nvSpPr>
            <p:cNvPr id="7" name="TextBox 18"/>
            <p:cNvSpPr txBox="1"/>
            <p:nvPr/>
          </p:nvSpPr>
          <p:spPr>
            <a:xfrm>
              <a:off x="4326946" y="4687353"/>
              <a:ext cx="1704313" cy="461665"/>
            </a:xfrm>
            <a:prstGeom prst="rect">
              <a:avLst/>
            </a:prstGeom>
            <a:noFill/>
          </p:spPr>
          <p:txBody>
            <a:bodyPr wrap="none" rtlCol="0">
              <a:spAutoFit/>
            </a:bodyPr>
            <a:lstStyle/>
            <a:p>
              <a:pPr algn="ctr"/>
              <a:r>
                <a:rPr lang="en-US" sz="2400" dirty="0">
                  <a:solidFill>
                    <a:srgbClr val="FFFFFF"/>
                  </a:solidFill>
                </a:rPr>
                <a:t>Pricing Tier</a:t>
              </a:r>
            </a:p>
          </p:txBody>
        </p:sp>
      </p:grpSp>
      <p:grpSp>
        <p:nvGrpSpPr>
          <p:cNvPr id="13" name="Group 12"/>
          <p:cNvGrpSpPr/>
          <p:nvPr/>
        </p:nvGrpSpPr>
        <p:grpSpPr>
          <a:xfrm>
            <a:off x="7950134" y="3120437"/>
            <a:ext cx="3270604" cy="1977758"/>
            <a:chOff x="6894877" y="3154966"/>
            <a:chExt cx="3270604" cy="1977758"/>
          </a:xfrm>
        </p:grpSpPr>
        <p:sp>
          <p:nvSpPr>
            <p:cNvPr id="10" name="TextBox 11"/>
            <p:cNvSpPr txBox="1"/>
            <p:nvPr/>
          </p:nvSpPr>
          <p:spPr>
            <a:xfrm>
              <a:off x="6894877" y="4671059"/>
              <a:ext cx="3270604" cy="461665"/>
            </a:xfrm>
            <a:prstGeom prst="rect">
              <a:avLst/>
            </a:prstGeom>
            <a:noFill/>
          </p:spPr>
          <p:txBody>
            <a:bodyPr wrap="square" rtlCol="0">
              <a:spAutoFit/>
            </a:bodyPr>
            <a:lstStyle/>
            <a:p>
              <a:pPr algn="ctr"/>
              <a:r>
                <a:rPr lang="en-US" sz="2400" dirty="0">
                  <a:solidFill>
                    <a:srgbClr val="FFFFFF"/>
                  </a:solidFill>
                </a:rPr>
                <a:t>Geographic Region</a:t>
              </a:r>
            </a:p>
          </p:txBody>
        </p:sp>
        <p:pic>
          <p:nvPicPr>
            <p:cNvPr id="12" name="Picture 16"/>
            <p:cNvPicPr>
              <a:picLocks noChangeAspect="1"/>
            </p:cNvPicPr>
            <p:nvPr/>
          </p:nvPicPr>
          <p:blipFill>
            <a:blip r:embed="rId4"/>
            <a:stretch>
              <a:fillRect/>
            </a:stretch>
          </p:blipFill>
          <p:spPr>
            <a:xfrm>
              <a:off x="7877334" y="3154966"/>
              <a:ext cx="1305691" cy="1310058"/>
            </a:xfrm>
            <a:prstGeom prst="rect">
              <a:avLst/>
            </a:prstGeom>
          </p:spPr>
        </p:pic>
      </p:grpSp>
      <p:sp>
        <p:nvSpPr>
          <p:cNvPr id="17" name="TextBox 16"/>
          <p:cNvSpPr txBox="1"/>
          <p:nvPr/>
        </p:nvSpPr>
        <p:spPr>
          <a:xfrm>
            <a:off x="4428485" y="3267634"/>
            <a:ext cx="710451" cy="1015663"/>
          </a:xfrm>
          <a:prstGeom prst="rect">
            <a:avLst/>
          </a:prstGeom>
          <a:noFill/>
        </p:spPr>
        <p:txBody>
          <a:bodyPr wrap="none" rtlCol="0">
            <a:spAutoFit/>
          </a:bodyPr>
          <a:lstStyle/>
          <a:p>
            <a:r>
              <a:rPr lang="en-US" sz="6000" dirty="0">
                <a:solidFill>
                  <a:srgbClr val="FFFFFF"/>
                </a:solidFill>
              </a:rPr>
              <a:t>+</a:t>
            </a:r>
          </a:p>
        </p:txBody>
      </p:sp>
      <p:sp>
        <p:nvSpPr>
          <p:cNvPr id="18" name="TextBox 17"/>
          <p:cNvSpPr txBox="1"/>
          <p:nvPr/>
        </p:nvSpPr>
        <p:spPr>
          <a:xfrm>
            <a:off x="7107539" y="3267633"/>
            <a:ext cx="710451" cy="1015663"/>
          </a:xfrm>
          <a:prstGeom prst="rect">
            <a:avLst/>
          </a:prstGeom>
          <a:noFill/>
        </p:spPr>
        <p:txBody>
          <a:bodyPr wrap="none" rtlCol="0">
            <a:spAutoFit/>
          </a:bodyPr>
          <a:lstStyle/>
          <a:p>
            <a:r>
              <a:rPr lang="en-US" sz="6000" dirty="0">
                <a:solidFill>
                  <a:srgbClr val="FFFFFF"/>
                </a:solidFill>
              </a:rPr>
              <a:t>+</a:t>
            </a:r>
          </a:p>
        </p:txBody>
      </p:sp>
    </p:spTree>
    <p:extLst>
      <p:ext uri="{BB962C8B-B14F-4D97-AF65-F5344CB8AC3E}">
        <p14:creationId xmlns:p14="http://schemas.microsoft.com/office/powerpoint/2010/main" val="380905153"/>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230</Words>
  <Application>Microsoft Office PowerPoint</Application>
  <PresentationFormat>Widescreen</PresentationFormat>
  <Paragraphs>69</Paragraphs>
  <Slides>7</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Consolas</vt:lpstr>
      <vt:lpstr>Segoe UI</vt:lpstr>
      <vt:lpstr>Segoe UI Light</vt:lpstr>
      <vt:lpstr>Wingdings</vt:lpstr>
      <vt:lpstr>1_Azure Event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Sidney Andrews</dc:creator>
  <cp:lastModifiedBy>Sidney Andrews</cp:lastModifiedBy>
  <cp:revision>2</cp:revision>
  <dcterms:created xsi:type="dcterms:W3CDTF">2015-04-24T18:54:31Z</dcterms:created>
  <dcterms:modified xsi:type="dcterms:W3CDTF">2015-04-24T18:56:24Z</dcterms:modified>
</cp:coreProperties>
</file>

<file path=docProps/thumbnail.jpeg>
</file>